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2"/>
  </p:notesMasterIdLst>
  <p:sldIdLst>
    <p:sldId id="300" r:id="rId2"/>
    <p:sldId id="289" r:id="rId3"/>
    <p:sldId id="330" r:id="rId4"/>
    <p:sldId id="329" r:id="rId5"/>
    <p:sldId id="321" r:id="rId6"/>
    <p:sldId id="343" r:id="rId7"/>
    <p:sldId id="305" r:id="rId8"/>
    <p:sldId id="275" r:id="rId9"/>
    <p:sldId id="276" r:id="rId10"/>
    <p:sldId id="338" r:id="rId11"/>
    <p:sldId id="341" r:id="rId12"/>
    <p:sldId id="342" r:id="rId13"/>
    <p:sldId id="347" r:id="rId14"/>
    <p:sldId id="339" r:id="rId15"/>
    <p:sldId id="348" r:id="rId16"/>
    <p:sldId id="317" r:id="rId17"/>
    <p:sldId id="318" r:id="rId18"/>
    <p:sldId id="274" r:id="rId19"/>
    <p:sldId id="273" r:id="rId20"/>
    <p:sldId id="283" r:id="rId21"/>
    <p:sldId id="282" r:id="rId22"/>
    <p:sldId id="352" r:id="rId23"/>
    <p:sldId id="278" r:id="rId24"/>
    <p:sldId id="331" r:id="rId25"/>
    <p:sldId id="323" r:id="rId26"/>
    <p:sldId id="334" r:id="rId27"/>
    <p:sldId id="335" r:id="rId28"/>
    <p:sldId id="340" r:id="rId29"/>
    <p:sldId id="336" r:id="rId30"/>
    <p:sldId id="337" r:id="rId31"/>
    <p:sldId id="328" r:id="rId32"/>
    <p:sldId id="325" r:id="rId33"/>
    <p:sldId id="326" r:id="rId34"/>
    <p:sldId id="277" r:id="rId35"/>
    <p:sldId id="332" r:id="rId36"/>
    <p:sldId id="349" r:id="rId37"/>
    <p:sldId id="344" r:id="rId38"/>
    <p:sldId id="345" r:id="rId39"/>
    <p:sldId id="346" r:id="rId40"/>
    <p:sldId id="333" r:id="rId41"/>
    <p:sldId id="327" r:id="rId42"/>
    <p:sldId id="313" r:id="rId43"/>
    <p:sldId id="353" r:id="rId44"/>
    <p:sldId id="354" r:id="rId45"/>
    <p:sldId id="319" r:id="rId46"/>
    <p:sldId id="320" r:id="rId47"/>
    <p:sldId id="350" r:id="rId48"/>
    <p:sldId id="322" r:id="rId49"/>
    <p:sldId id="351" r:id="rId50"/>
    <p:sldId id="287" r:id="rId51"/>
  </p:sldIdLst>
  <p:sldSz cx="9144000" cy="6858000" type="screen4x3"/>
  <p:notesSz cx="6858000" cy="9144000"/>
  <p:defaultTextStyle>
    <a:defPPr>
      <a:defRPr lang="sv-SE"/>
    </a:defPPr>
    <a:lvl1pPr algn="l" rtl="0" fontAlgn="base">
      <a:spcBef>
        <a:spcPct val="0"/>
      </a:spcBef>
      <a:spcAft>
        <a:spcPct val="0"/>
      </a:spcAft>
      <a:defRPr sz="2400"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Arial" charset="0"/>
      </a:defRPr>
    </a:lvl5pPr>
    <a:lvl6pPr marL="2286000" algn="l" defTabSz="914400" rtl="0" eaLnBrk="1" latinLnBrk="0" hangingPunct="1">
      <a:defRPr sz="2400" kern="1200">
        <a:solidFill>
          <a:schemeClr val="tx1"/>
        </a:solidFill>
        <a:latin typeface="Arial" charset="0"/>
        <a:ea typeface="ＭＳ Ｐゴシック" pitchFamily="34" charset="-128"/>
        <a:cs typeface="Arial" charset="0"/>
      </a:defRPr>
    </a:lvl6pPr>
    <a:lvl7pPr marL="2743200" algn="l" defTabSz="914400" rtl="0" eaLnBrk="1" latinLnBrk="0" hangingPunct="1">
      <a:defRPr sz="2400" kern="1200">
        <a:solidFill>
          <a:schemeClr val="tx1"/>
        </a:solidFill>
        <a:latin typeface="Arial" charset="0"/>
        <a:ea typeface="ＭＳ Ｐゴシック" pitchFamily="34" charset="-128"/>
        <a:cs typeface="Arial" charset="0"/>
      </a:defRPr>
    </a:lvl7pPr>
    <a:lvl8pPr marL="3200400" algn="l" defTabSz="914400" rtl="0" eaLnBrk="1" latinLnBrk="0" hangingPunct="1">
      <a:defRPr sz="2400" kern="1200">
        <a:solidFill>
          <a:schemeClr val="tx1"/>
        </a:solidFill>
        <a:latin typeface="Arial" charset="0"/>
        <a:ea typeface="ＭＳ Ｐゴシック" pitchFamily="34" charset="-128"/>
        <a:cs typeface="Arial" charset="0"/>
      </a:defRPr>
    </a:lvl8pPr>
    <a:lvl9pPr marL="3657600" algn="l" defTabSz="914400" rtl="0" eaLnBrk="1" latinLnBrk="0" hangingPunct="1">
      <a:defRPr sz="24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801">
          <p15:clr>
            <a:srgbClr val="A4A3A4"/>
          </p15:clr>
        </p15:guide>
        <p15:guide id="2" orient="horz" pos="864">
          <p15:clr>
            <a:srgbClr val="A4A3A4"/>
          </p15:clr>
        </p15:guide>
        <p15:guide id="3" orient="horz" pos="-478">
          <p15:clr>
            <a:srgbClr val="A4A3A4"/>
          </p15:clr>
        </p15:guide>
        <p15:guide id="4" orient="horz" pos="5042">
          <p15:clr>
            <a:srgbClr val="A4A3A4"/>
          </p15:clr>
        </p15:guide>
        <p15:guide id="5" orient="horz" pos="2804">
          <p15:clr>
            <a:srgbClr val="A4A3A4"/>
          </p15:clr>
        </p15:guide>
        <p15:guide id="6" orient="horz" pos="4466">
          <p15:clr>
            <a:srgbClr val="A4A3A4"/>
          </p15:clr>
        </p15:guide>
        <p15:guide id="7" orient="horz" pos="1200">
          <p15:clr>
            <a:srgbClr val="A4A3A4"/>
          </p15:clr>
        </p15:guide>
        <p15:guide id="8" orient="horz" pos="288">
          <p15:clr>
            <a:srgbClr val="A4A3A4"/>
          </p15:clr>
        </p15:guide>
        <p15:guide id="9" pos="5424">
          <p15:clr>
            <a:srgbClr val="A4A3A4"/>
          </p15:clr>
        </p15:guide>
        <p15:guide id="10"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nto Veronica" initials="MV" lastIdx="1" clrIdx="0">
    <p:extLst>
      <p:ext uri="{19B8F6BF-5375-455C-9EA6-DF929625EA0E}">
        <p15:presenceInfo xmlns:p15="http://schemas.microsoft.com/office/powerpoint/2012/main" userId="S::veronica.mento@anticimex.it::1047baa6-d84b-4a1d-b629-1ae1307045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2B88"/>
    <a:srgbClr val="003777"/>
    <a:srgbClr val="4F77B2"/>
    <a:srgbClr val="5A8F1F"/>
    <a:srgbClr val="64858D"/>
    <a:srgbClr val="0875AC"/>
    <a:srgbClr val="012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32" autoAdjust="0"/>
    <p:restoredTop sz="89840" autoAdjust="0"/>
  </p:normalViewPr>
  <p:slideViewPr>
    <p:cSldViewPr>
      <p:cViewPr varScale="1">
        <p:scale>
          <a:sx n="77" d="100"/>
          <a:sy n="77" d="100"/>
        </p:scale>
        <p:origin x="1944" y="77"/>
      </p:cViewPr>
      <p:guideLst>
        <p:guide orient="horz" pos="-801"/>
        <p:guide orient="horz" pos="864"/>
        <p:guide orient="horz" pos="-478"/>
        <p:guide orient="horz" pos="5042"/>
        <p:guide orient="horz" pos="2804"/>
        <p:guide orient="horz" pos="4466"/>
        <p:guide orient="horz" pos="1200"/>
        <p:guide orient="horz" pos="288"/>
        <p:guide pos="5424"/>
        <p:guide pos="336"/>
      </p:guideLst>
    </p:cSldViewPr>
  </p:slideViewPr>
  <p:outlineViewPr>
    <p:cViewPr>
      <p:scale>
        <a:sx n="33" d="100"/>
        <a:sy n="33" d="100"/>
      </p:scale>
      <p:origin x="0" y="-70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ea typeface="ＭＳ Ｐゴシック" pitchFamily="32" charset="-128"/>
                <a:cs typeface="+mn-cs"/>
              </a:defRPr>
            </a:lvl1pPr>
          </a:lstStyle>
          <a:p>
            <a:pPr>
              <a:defRPr/>
            </a:pPr>
            <a:endParaRPr lang="sv-SE"/>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ea typeface="ＭＳ Ｐゴシック" pitchFamily="32" charset="-128"/>
                <a:cs typeface="+mn-cs"/>
              </a:defRPr>
            </a:lvl1pPr>
          </a:lstStyle>
          <a:p>
            <a:pPr>
              <a:defRPr/>
            </a:pPr>
            <a:endParaRPr lang="sv-SE"/>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ea typeface="ＭＳ Ｐゴシック" pitchFamily="32" charset="-128"/>
                <a:cs typeface="+mn-cs"/>
              </a:defRPr>
            </a:lvl1pPr>
          </a:lstStyle>
          <a:p>
            <a:pPr>
              <a:defRPr/>
            </a:pPr>
            <a:endParaRPr lang="sv-S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ea typeface="ＭＳ Ｐゴシック" pitchFamily="32" charset="-128"/>
                <a:cs typeface="+mn-cs"/>
              </a:defRPr>
            </a:lvl1pPr>
          </a:lstStyle>
          <a:p>
            <a:pPr>
              <a:defRPr/>
            </a:pPr>
            <a:fld id="{E747603D-7211-4CBB-96C4-D445D70D076B}" type="slidenum">
              <a:rPr lang="sv-SE"/>
              <a:pPr>
                <a:defRPr/>
              </a:pPr>
              <a:t>‹N›</a:t>
            </a:fld>
            <a:endParaRPr lang="sv-SE"/>
          </a:p>
        </p:txBody>
      </p:sp>
    </p:spTree>
    <p:extLst>
      <p:ext uri="{BB962C8B-B14F-4D97-AF65-F5344CB8AC3E}">
        <p14:creationId xmlns:p14="http://schemas.microsoft.com/office/powerpoint/2010/main" val="557423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p:txBody>
          <a:bodyPr/>
          <a:lstStyle/>
          <a:p>
            <a:pPr>
              <a:defRPr/>
            </a:pPr>
            <a:fld id="{479BD77A-5400-41E1-BFB6-4364E5A46071}" type="slidenum">
              <a:rPr lang="sv-SE" smtClean="0">
                <a:ea typeface="ＭＳ Ｐゴシック" pitchFamily="34" charset="-128"/>
              </a:rPr>
              <a:pPr>
                <a:defRPr/>
              </a:pPr>
              <a:t>1</a:t>
            </a:fld>
            <a:endParaRPr lang="sv-SE">
              <a:ea typeface="ＭＳ Ｐゴシック" pitchFamily="34" charset="-128"/>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it-IT">
              <a:ea typeface="ＭＳ Ｐゴシック" pitchFamily="34" charset="-128"/>
            </a:endParaRPr>
          </a:p>
        </p:txBody>
      </p:sp>
    </p:spTree>
    <p:extLst>
      <p:ext uri="{BB962C8B-B14F-4D97-AF65-F5344CB8AC3E}">
        <p14:creationId xmlns:p14="http://schemas.microsoft.com/office/powerpoint/2010/main" val="2613111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r>
              <a:rPr lang="it-IT" sz="1000" dirty="0">
                <a:ea typeface="ＭＳ Ｐゴシック" pitchFamily="34" charset="-128"/>
              </a:rPr>
              <a:t>Le termiti non sono capaci di digerire da sole la cellulosa del legno ed è per questo</a:t>
            </a:r>
          </a:p>
          <a:p>
            <a:pPr>
              <a:lnSpc>
                <a:spcPct val="80000"/>
              </a:lnSpc>
            </a:pPr>
            <a:r>
              <a:rPr lang="it-IT" sz="1000" dirty="0">
                <a:ea typeface="ＭＳ Ｐゴシック" pitchFamily="34" charset="-128"/>
              </a:rPr>
              <a:t>motivo che ricorrono ai </a:t>
            </a:r>
            <a:r>
              <a:rPr lang="it-IT" sz="1000" dirty="0" err="1">
                <a:ea typeface="ＭＳ Ｐゴシック" pitchFamily="34" charset="-128"/>
              </a:rPr>
              <a:t>protozooi</a:t>
            </a:r>
            <a:r>
              <a:rPr lang="it-IT" sz="1000" dirty="0">
                <a:ea typeface="ＭＳ Ｐゴシック" pitchFamily="34" charset="-128"/>
              </a:rPr>
              <a:t> simbionti, ospitati in una dilatazione (ampolla rettale)</a:t>
            </a:r>
          </a:p>
          <a:p>
            <a:pPr>
              <a:lnSpc>
                <a:spcPct val="80000"/>
              </a:lnSpc>
            </a:pPr>
            <a:r>
              <a:rPr lang="it-IT" sz="1000" dirty="0">
                <a:ea typeface="ＭＳ Ｐゴシック" pitchFamily="34" charset="-128"/>
              </a:rPr>
              <a:t>dell’ultimo tratto dell’intestino (</a:t>
            </a:r>
            <a:r>
              <a:rPr lang="it-IT" sz="1000" dirty="0" err="1">
                <a:ea typeface="ＭＳ Ｐゴシック" pitchFamily="34" charset="-128"/>
              </a:rPr>
              <a:t>endosimbiosi</a:t>
            </a:r>
            <a:r>
              <a:rPr lang="it-IT" sz="1000" dirty="0">
                <a:ea typeface="ＭＳ Ｐゴシック" pitchFamily="34" charset="-128"/>
              </a:rPr>
              <a:t>), </a:t>
            </a:r>
            <a:r>
              <a:rPr lang="it-IT" sz="1000" dirty="0" err="1">
                <a:ea typeface="ＭＳ Ｐゴシック" pitchFamily="34" charset="-128"/>
              </a:rPr>
              <a:t>protozooi</a:t>
            </a:r>
            <a:r>
              <a:rPr lang="it-IT" sz="1000" dirty="0">
                <a:ea typeface="ＭＳ Ｐゴシック" pitchFamily="34" charset="-128"/>
              </a:rPr>
              <a:t> che a loro volta ospitano</a:t>
            </a:r>
          </a:p>
          <a:p>
            <a:pPr>
              <a:lnSpc>
                <a:spcPct val="80000"/>
              </a:lnSpc>
            </a:pPr>
            <a:r>
              <a:rPr lang="it-IT" sz="1000" dirty="0">
                <a:ea typeface="ＭＳ Ｐゴシック" pitchFamily="34" charset="-128"/>
              </a:rPr>
              <a:t>batteri. La carica di </a:t>
            </a:r>
            <a:r>
              <a:rPr lang="it-IT" sz="1000" dirty="0" err="1">
                <a:ea typeface="ＭＳ Ｐゴシック" pitchFamily="34" charset="-128"/>
              </a:rPr>
              <a:t>protozooi</a:t>
            </a:r>
            <a:r>
              <a:rPr lang="it-IT" sz="1000" dirty="0">
                <a:ea typeface="ＭＳ Ｐゴシック" pitchFamily="34" charset="-128"/>
              </a:rPr>
              <a:t> e batteri si trasmette da un individuo all’altro mediante</a:t>
            </a:r>
          </a:p>
          <a:p>
            <a:pPr>
              <a:lnSpc>
                <a:spcPct val="80000"/>
              </a:lnSpc>
            </a:pPr>
            <a:r>
              <a:rPr lang="it-IT" sz="1000" dirty="0">
                <a:ea typeface="ＭＳ Ｐゴシック" pitchFamily="34" charset="-128"/>
              </a:rPr>
              <a:t>l’interscambio di alimenti (sia che venga </a:t>
            </a:r>
            <a:r>
              <a:rPr lang="it-IT" sz="1000" dirty="0" err="1">
                <a:ea typeface="ＭＳ Ｐゴシック" pitchFamily="34" charset="-128"/>
              </a:rPr>
              <a:t>regurgitato</a:t>
            </a:r>
            <a:r>
              <a:rPr lang="it-IT" sz="1000" dirty="0">
                <a:ea typeface="ＭＳ Ｐゴシック" pitchFamily="34" charset="-128"/>
              </a:rPr>
              <a:t> (alimento </a:t>
            </a:r>
            <a:r>
              <a:rPr lang="it-IT" sz="1000" dirty="0" err="1">
                <a:ea typeface="ＭＳ Ｐゴシック" pitchFamily="34" charset="-128"/>
              </a:rPr>
              <a:t>estomodeo</a:t>
            </a:r>
            <a:r>
              <a:rPr lang="it-IT" sz="1000" dirty="0">
                <a:ea typeface="ＭＳ Ｐゴシック" pitchFamily="34" charset="-128"/>
              </a:rPr>
              <a:t>) o espulso</a:t>
            </a:r>
          </a:p>
          <a:p>
            <a:pPr>
              <a:lnSpc>
                <a:spcPct val="80000"/>
              </a:lnSpc>
            </a:pPr>
            <a:r>
              <a:rPr lang="it-IT" sz="1000" dirty="0">
                <a:ea typeface="ＭＳ Ｐゴシック" pitchFamily="34" charset="-128"/>
              </a:rPr>
              <a:t>dalla apertura anale (alimento proctodeo). Le termiti evitano la luce e, pertanto, per</a:t>
            </a:r>
          </a:p>
          <a:p>
            <a:pPr>
              <a:lnSpc>
                <a:spcPct val="80000"/>
              </a:lnSpc>
            </a:pPr>
            <a:r>
              <a:rPr lang="it-IT" sz="1000" dirty="0">
                <a:ea typeface="ＭＳ Ｐゴシック" pitchFamily="34" charset="-128"/>
              </a:rPr>
              <a:t>spostarsi in cerca del legno non escono mai fuori, esponendosi alla luce, ma scavano</a:t>
            </a:r>
          </a:p>
          <a:p>
            <a:pPr>
              <a:lnSpc>
                <a:spcPct val="80000"/>
              </a:lnSpc>
            </a:pPr>
            <a:r>
              <a:rPr lang="it-IT" sz="1000" dirty="0">
                <a:ea typeface="ＭＳ Ｐゴシック" pitchFamily="34" charset="-128"/>
              </a:rPr>
              <a:t>gallerie nel suolo ed è quindi molto frequente che vengano attaccate strutture in legno</a:t>
            </a:r>
          </a:p>
          <a:p>
            <a:pPr>
              <a:lnSpc>
                <a:spcPct val="80000"/>
              </a:lnSpc>
            </a:pPr>
            <a:r>
              <a:rPr lang="it-IT" sz="1000" dirty="0">
                <a:ea typeface="ＭＳ Ｐゴシック" pitchFamily="34" charset="-128"/>
              </a:rPr>
              <a:t>di interesse storico ed artistico, in special modo in ambienti caldi o temperati dove c’è</a:t>
            </a:r>
          </a:p>
          <a:p>
            <a:pPr>
              <a:lnSpc>
                <a:spcPct val="80000"/>
              </a:lnSpc>
            </a:pPr>
            <a:r>
              <a:rPr lang="it-IT" sz="1000" dirty="0">
                <a:ea typeface="ＭＳ Ｐゴシック" pitchFamily="34" charset="-128"/>
              </a:rPr>
              <a:t>molta umidità.</a:t>
            </a:r>
          </a:p>
          <a:p>
            <a:pPr>
              <a:lnSpc>
                <a:spcPct val="80000"/>
              </a:lnSpc>
            </a:pPr>
            <a:r>
              <a:rPr lang="it-IT" sz="900" dirty="0">
                <a:ea typeface="ＭＳ Ｐゴシック" pitchFamily="34" charset="-128"/>
              </a:rPr>
              <a:t>Per arrivare all’alimento, che spesso si trova anche molto in alto (per esempio tetti di</a:t>
            </a:r>
          </a:p>
          <a:p>
            <a:pPr>
              <a:lnSpc>
                <a:spcPct val="80000"/>
              </a:lnSpc>
            </a:pPr>
            <a:r>
              <a:rPr lang="it-IT" sz="900" dirty="0">
                <a:ea typeface="ＭＳ Ｐゴシック" pitchFamily="34" charset="-128"/>
              </a:rPr>
              <a:t>cattedrali, spesso utilizzano gli spazi vuoti all’interno delle pareti scavando gallerie</a:t>
            </a:r>
          </a:p>
          <a:p>
            <a:pPr>
              <a:lnSpc>
                <a:spcPct val="80000"/>
              </a:lnSpc>
            </a:pPr>
            <a:r>
              <a:rPr lang="it-IT" sz="900" dirty="0">
                <a:ea typeface="ＭＳ Ｐゴシック" pitchFamily="34" charset="-128"/>
              </a:rPr>
              <a:t>dentro le stesse fino a raggiungere l’obiettivo. Se la parete non è facile da attraversare,</a:t>
            </a:r>
          </a:p>
          <a:p>
            <a:pPr>
              <a:lnSpc>
                <a:spcPct val="80000"/>
              </a:lnSpc>
            </a:pPr>
            <a:r>
              <a:rPr lang="it-IT" sz="900" dirty="0">
                <a:ea typeface="ＭＳ Ｐゴシック" pitchFamily="34" charset="-128"/>
              </a:rPr>
              <a:t>impastano con la saliva polvere, rosura di tarli o escrementi e costruiscono una</a:t>
            </a:r>
          </a:p>
          <a:p>
            <a:pPr>
              <a:lnSpc>
                <a:spcPct val="80000"/>
              </a:lnSpc>
            </a:pPr>
            <a:r>
              <a:rPr lang="it-IT" sz="900" dirty="0">
                <a:ea typeface="ＭＳ Ｐゴシック" pitchFamily="34" charset="-128"/>
              </a:rPr>
              <a:t>galleria esterna, impenetrabile dalla luce, dentro alla quale si spostano due squadre di</a:t>
            </a:r>
          </a:p>
          <a:p>
            <a:pPr>
              <a:lnSpc>
                <a:spcPct val="80000"/>
              </a:lnSpc>
            </a:pPr>
            <a:r>
              <a:rPr lang="it-IT" sz="900" dirty="0">
                <a:ea typeface="ＭＳ Ｐゴシック" pitchFamily="34" charset="-128"/>
              </a:rPr>
              <a:t>operai che avanzano in gran numero nei due sensi di marcia: una dal nido verso</a:t>
            </a:r>
          </a:p>
          <a:p>
            <a:pPr>
              <a:lnSpc>
                <a:spcPct val="80000"/>
              </a:lnSpc>
            </a:pPr>
            <a:r>
              <a:rPr lang="it-IT" sz="900" dirty="0">
                <a:ea typeface="ＭＳ Ｐゴシック" pitchFamily="34" charset="-128"/>
              </a:rPr>
              <a:t>l’alimento e l’altra dall’oggetto di legno (che serve da alimento) verso il nido.</a:t>
            </a:r>
          </a:p>
        </p:txBody>
      </p:sp>
    </p:spTree>
    <p:extLst>
      <p:ext uri="{BB962C8B-B14F-4D97-AF65-F5344CB8AC3E}">
        <p14:creationId xmlns:p14="http://schemas.microsoft.com/office/powerpoint/2010/main" val="125392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311266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676851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135475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xfrm>
            <a:off x="685800" y="4343400"/>
            <a:ext cx="5486400" cy="4114800"/>
          </a:xfrm>
          <a:noFill/>
          <a:ln/>
        </p:spPr>
        <p:txBody>
          <a:bodyPr/>
          <a:lstStyle/>
          <a:p>
            <a:r>
              <a:rPr lang="it-IT" b="1" dirty="0" err="1">
                <a:ea typeface="ＭＳ Ｐゴシック" pitchFamily="34" charset="-128"/>
              </a:rPr>
              <a:t>Kalotermes</a:t>
            </a:r>
            <a:r>
              <a:rPr lang="it-IT" b="1" dirty="0">
                <a:ea typeface="ＭＳ Ｐゴシック" pitchFamily="34" charset="-128"/>
              </a:rPr>
              <a:t> </a:t>
            </a:r>
            <a:r>
              <a:rPr lang="it-IT" b="1" dirty="0" err="1">
                <a:ea typeface="ＭＳ Ｐゴシック" pitchFamily="34" charset="-128"/>
              </a:rPr>
              <a:t>flavicollis</a:t>
            </a:r>
            <a:r>
              <a:rPr lang="it-IT" b="1" dirty="0">
                <a:ea typeface="ＭＳ Ｐゴシック" pitchFamily="34" charset="-128"/>
              </a:rPr>
              <a:t> ( </a:t>
            </a:r>
            <a:r>
              <a:rPr lang="it-IT" b="1" dirty="0" err="1">
                <a:ea typeface="ＭＳ Ｐゴシック" pitchFamily="34" charset="-128"/>
              </a:rPr>
              <a:t>Fabricius</a:t>
            </a:r>
            <a:r>
              <a:rPr lang="it-IT" b="1" dirty="0">
                <a:ea typeface="ＭＳ Ｐゴシック" pitchFamily="34" charset="-128"/>
              </a:rPr>
              <a:t>)</a:t>
            </a:r>
          </a:p>
          <a:p>
            <a:r>
              <a:rPr lang="it-IT" dirty="0">
                <a:ea typeface="ＭＳ Ｐゴシック" pitchFamily="34" charset="-128"/>
              </a:rPr>
              <a:t>Questa specie, nota con il nome comune di "termite dal collo giallo", si trova principalmente nell'Italia</a:t>
            </a:r>
          </a:p>
          <a:p>
            <a:r>
              <a:rPr lang="it-IT" dirty="0">
                <a:ea typeface="ＭＳ Ｐゴシック" pitchFamily="34" charset="-128"/>
              </a:rPr>
              <a:t>meridionale e nelle Isole. Come tutte le specie della famiglia </a:t>
            </a:r>
            <a:r>
              <a:rPr lang="it-IT" dirty="0" err="1">
                <a:ea typeface="ＭＳ Ｐゴシック" pitchFamily="34" charset="-128"/>
              </a:rPr>
              <a:t>Kalotermitidi</a:t>
            </a:r>
            <a:r>
              <a:rPr lang="it-IT" dirty="0">
                <a:ea typeface="ＭＳ Ｐゴシック" pitchFamily="34" charset="-128"/>
              </a:rPr>
              <a:t>, non ha la casta degli operai. Le</a:t>
            </a:r>
          </a:p>
          <a:p>
            <a:r>
              <a:rPr lang="it-IT" dirty="0">
                <a:ea typeface="ＭＳ Ｐゴシック" pitchFamily="34" charset="-128"/>
              </a:rPr>
              <a:t>funzioni di questi ultimi vengono quindi assolte dalle forme giovanili dei reali e dei soldati, detti falsi operai o</a:t>
            </a:r>
          </a:p>
          <a:p>
            <a:r>
              <a:rPr lang="it-IT" dirty="0" err="1">
                <a:ea typeface="ＭＳ Ｐゴシック" pitchFamily="34" charset="-128"/>
              </a:rPr>
              <a:t>pseudoergati</a:t>
            </a:r>
            <a:r>
              <a:rPr lang="it-IT" dirty="0">
                <a:ea typeface="ＭＳ Ｐゴシック" pitchFamily="34" charset="-128"/>
              </a:rPr>
              <a:t>.</a:t>
            </a:r>
          </a:p>
          <a:p>
            <a:r>
              <a:rPr lang="it-IT" b="1" dirty="0">
                <a:ea typeface="ＭＳ Ｐゴシック" pitchFamily="34" charset="-128"/>
              </a:rPr>
              <a:t>Morfologia</a:t>
            </a:r>
          </a:p>
          <a:p>
            <a:r>
              <a:rPr lang="it-IT" dirty="0">
                <a:ea typeface="ＭＳ Ｐゴシック" pitchFamily="34" charset="-128"/>
              </a:rPr>
              <a:t>L'insetto alato o reale è di colore bruno-nerastro, con la parte dorsale del primo segmento del torace</a:t>
            </a:r>
          </a:p>
          <a:p>
            <a:r>
              <a:rPr lang="it-IT" dirty="0">
                <a:ea typeface="ＭＳ Ｐゴシック" pitchFamily="34" charset="-128"/>
              </a:rPr>
              <a:t>(pronoto) di colore giallo (da cui il nome comune dato a questa specie) (</a:t>
            </a:r>
            <a:r>
              <a:rPr lang="it-IT" dirty="0" err="1">
                <a:ea typeface="ＭＳ Ｐゴシック" pitchFamily="34" charset="-128"/>
              </a:rPr>
              <a:t>Fig</a:t>
            </a:r>
            <a:r>
              <a:rPr lang="it-IT" dirty="0">
                <a:ea typeface="ＭＳ Ｐゴシック" pitchFamily="34" charset="-128"/>
              </a:rPr>
              <a:t> 1) e le estremità delle zampe e</a:t>
            </a:r>
          </a:p>
          <a:p>
            <a:r>
              <a:rPr lang="it-IT" dirty="0">
                <a:ea typeface="ＭＳ Ｐゴシック" pitchFamily="34" charset="-128"/>
              </a:rPr>
              <a:t>delle antenne di colore beige chiaro. È lungo mm 10-12 con le ali e mm 6-8 senza di esse: le ali, infatti, sono</a:t>
            </a:r>
          </a:p>
          <a:p>
            <a:r>
              <a:rPr lang="it-IT" dirty="0">
                <a:ea typeface="ＭＳ Ｐゴシック" pitchFamily="34" charset="-128"/>
              </a:rPr>
              <a:t>lunghe una volta e mezzo la lunghezza del corpo. Le antenne sono formate da 16-18 articoli. Il pronoto, di</a:t>
            </a:r>
          </a:p>
          <a:p>
            <a:r>
              <a:rPr lang="it-IT" dirty="0">
                <a:ea typeface="ＭＳ Ｐゴシック" pitchFamily="34" charset="-128"/>
              </a:rPr>
              <a:t>forma rettangolare, è più largo del capo. Le neanidi mature sono di colore biancastro con il capo di colore</a:t>
            </a:r>
          </a:p>
          <a:p>
            <a:r>
              <a:rPr lang="it-IT" dirty="0">
                <a:ea typeface="ＭＳ Ｐゴシック" pitchFamily="34" charset="-128"/>
              </a:rPr>
              <a:t>beige. Il soldato, lungo 5-8 mm, è di colore grigiastro con il capo e il primo segmento toracico giallo-ocra e</a:t>
            </a:r>
          </a:p>
          <a:p>
            <a:r>
              <a:rPr lang="it-IT" dirty="0">
                <a:ea typeface="ＭＳ Ｐゴシック" pitchFamily="34" charset="-128"/>
              </a:rPr>
              <a:t>le mandibole bruno-scure; il capo è rettangolare e lungo quanto metà del corpo; le mandibole sono dentate</a:t>
            </a:r>
          </a:p>
          <a:p>
            <a:r>
              <a:rPr lang="it-IT" dirty="0">
                <a:ea typeface="ＭＳ Ｐゴシック" pitchFamily="34" charset="-128"/>
              </a:rPr>
              <a:t>internamente, acute all'apice e lunghe quanto la metà della lunghezza del capo. Le antenne sono formate da</a:t>
            </a:r>
          </a:p>
          <a:p>
            <a:r>
              <a:rPr lang="it-IT" dirty="0">
                <a:ea typeface="ＭＳ Ｐゴシック" pitchFamily="34" charset="-128"/>
              </a:rPr>
              <a:t>13 articoli.</a:t>
            </a:r>
          </a:p>
          <a:p>
            <a:r>
              <a:rPr lang="it-IT" b="1" dirty="0">
                <a:ea typeface="ＭＳ Ｐゴシック" pitchFamily="34" charset="-128"/>
              </a:rPr>
              <a:t>Materiale attaccato</a:t>
            </a:r>
          </a:p>
          <a:p>
            <a:r>
              <a:rPr lang="it-IT" dirty="0" err="1">
                <a:ea typeface="ＭＳ Ｐゴシック" pitchFamily="34" charset="-128"/>
              </a:rPr>
              <a:t>Kalotermes</a:t>
            </a:r>
            <a:r>
              <a:rPr lang="it-IT" dirty="0">
                <a:ea typeface="ＭＳ Ｐゴシック" pitchFamily="34" charset="-128"/>
              </a:rPr>
              <a:t> </a:t>
            </a:r>
            <a:r>
              <a:rPr lang="it-IT" dirty="0" err="1">
                <a:ea typeface="ＭＳ Ｐゴシック" pitchFamily="34" charset="-128"/>
              </a:rPr>
              <a:t>flavicollis</a:t>
            </a:r>
            <a:r>
              <a:rPr lang="it-IT" dirty="0">
                <a:ea typeface="ＭＳ Ｐゴシック" pitchFamily="34" charset="-128"/>
              </a:rPr>
              <a:t> attacca prevalentemente le radici e i tronchi di piante vecchie o deperite per qualche</a:t>
            </a:r>
          </a:p>
          <a:p>
            <a:r>
              <a:rPr lang="it-IT" dirty="0">
                <a:ea typeface="ＭＳ Ｐゴシック" pitchFamily="34" charset="-128"/>
              </a:rPr>
              <a:t>causa, sia in ambiente agrario che forestale assolvendo, come tutti gli insetti xilofagi, il ruolo di riciclaggio</a:t>
            </a:r>
          </a:p>
          <a:p>
            <a:r>
              <a:rPr lang="it-IT" dirty="0">
                <a:ea typeface="ＭＳ Ｐゴシック" pitchFamily="34" charset="-128"/>
              </a:rPr>
              <a:t>della sostanza organica. In ambiente urbano può passare dalle piante dei viali o dei giardini alle strutture in</a:t>
            </a:r>
          </a:p>
          <a:p>
            <a:r>
              <a:rPr lang="it-IT" dirty="0">
                <a:ea typeface="ＭＳ Ｐゴシック" pitchFamily="34" charset="-128"/>
              </a:rPr>
              <a:t>legno dei tetti, dei soffitti, agli infissi e altri manufatti lignei. Frequenti sono anche gli attacchi su materiale</a:t>
            </a:r>
          </a:p>
          <a:p>
            <a:r>
              <a:rPr lang="it-IT" dirty="0">
                <a:ea typeface="ＭＳ Ｐゴシック" pitchFamily="34" charset="-128"/>
              </a:rPr>
              <a:t>librario e scaffalature delle biblioteche, su documenti degli archivi e su erbari degli orti botanici.</a:t>
            </a:r>
          </a:p>
          <a:p>
            <a:r>
              <a:rPr lang="it-IT" b="1" dirty="0" err="1">
                <a:ea typeface="ＭＳ Ｐゴシック" pitchFamily="34" charset="-128"/>
              </a:rPr>
              <a:t>Bioetologia</a:t>
            </a:r>
            <a:endParaRPr lang="it-IT" b="1" dirty="0">
              <a:ea typeface="ＭＳ Ｐゴシック" pitchFamily="34" charset="-128"/>
            </a:endParaRPr>
          </a:p>
          <a:p>
            <a:r>
              <a:rPr lang="it-IT" dirty="0">
                <a:ea typeface="ＭＳ Ｐゴシック" pitchFamily="34" charset="-128"/>
              </a:rPr>
              <a:t>Lo sfarfallamento e il successivo abbandono del nido da parte degli alati che fonderanno nuove colonie</a:t>
            </a:r>
          </a:p>
          <a:p>
            <a:r>
              <a:rPr lang="it-IT" dirty="0">
                <a:ea typeface="ＭＳ Ｐゴシック" pitchFamily="34" charset="-128"/>
              </a:rPr>
              <a:t>("sciamatura"), avviene nel periodo primaverile-estivo. Generalmente queste termiti nidificano nel terreno,</a:t>
            </a:r>
          </a:p>
          <a:p>
            <a:r>
              <a:rPr lang="it-IT" dirty="0">
                <a:ea typeface="ＭＳ Ｐゴシック" pitchFamily="34" charset="-128"/>
              </a:rPr>
              <a:t>dove si trovino piante o parti di piante vecchie o deperite, ma possono nidificare anche in zone diverse,</a:t>
            </a:r>
          </a:p>
          <a:p>
            <a:r>
              <a:rPr lang="it-IT" dirty="0">
                <a:ea typeface="ＭＳ Ｐゴシック" pitchFamily="34" charset="-128"/>
              </a:rPr>
              <a:t>anche se sempre in vicinanza di legno da poter aggredire, come nelle aree prossime alle strutture lignee</a:t>
            </a:r>
          </a:p>
          <a:p>
            <a:r>
              <a:rPr lang="it-IT" dirty="0">
                <a:ea typeface="ＭＳ Ｐゴシック" pitchFamily="34" charset="-128"/>
              </a:rPr>
              <a:t>degli edifici civili o dei monumenti. Ambienti in cui è possibile rinvenire i nidi sono, ad esempio, i vuoti dei</a:t>
            </a:r>
          </a:p>
          <a:p>
            <a:r>
              <a:rPr lang="it-IT" dirty="0">
                <a:ea typeface="ＭＳ Ｐゴシック" pitchFamily="34" charset="-128"/>
              </a:rPr>
              <a:t>muri, i vuoti tra le volte e il pavimento soprastante, le nicchie di alloggiamento delle testate delle travi, i</a:t>
            </a:r>
          </a:p>
          <a:p>
            <a:r>
              <a:rPr lang="it-IT" dirty="0">
                <a:ea typeface="ＭＳ Ｐゴシック" pitchFamily="34" charset="-128"/>
              </a:rPr>
              <a:t>legni annegati nelle murature, i controtelai delle porte e delle finestre. Anche se </a:t>
            </a:r>
            <a:r>
              <a:rPr lang="it-IT" dirty="0" err="1">
                <a:ea typeface="ＭＳ Ｐゴシック" pitchFamily="34" charset="-128"/>
              </a:rPr>
              <a:t>Kalotermes</a:t>
            </a:r>
            <a:r>
              <a:rPr lang="it-IT" dirty="0">
                <a:ea typeface="ＭＳ Ｐゴシック" pitchFamily="34" charset="-128"/>
              </a:rPr>
              <a:t> </a:t>
            </a:r>
            <a:r>
              <a:rPr lang="it-IT" dirty="0" err="1">
                <a:ea typeface="ＭＳ Ｐゴシック" pitchFamily="34" charset="-128"/>
              </a:rPr>
              <a:t>flavicollis</a:t>
            </a:r>
            <a:r>
              <a:rPr lang="it-IT" dirty="0">
                <a:ea typeface="ＭＳ Ｐゴシック" pitchFamily="34" charset="-128"/>
              </a:rPr>
              <a:t> è da</a:t>
            </a:r>
          </a:p>
          <a:p>
            <a:r>
              <a:rPr lang="it-IT" dirty="0">
                <a:ea typeface="ＭＳ Ｐゴシック" pitchFamily="34" charset="-128"/>
              </a:rPr>
              <a:t>annoverare tra le termiti da legno secco, tuttavia è stato constatato che il legno da attaccare deve avere una</a:t>
            </a:r>
          </a:p>
          <a:p>
            <a:r>
              <a:rPr lang="it-IT" dirty="0">
                <a:ea typeface="ＭＳ Ｐゴシック" pitchFamily="34" charset="-128"/>
              </a:rPr>
              <a:t>certa umidità; infatti, nelle travi preferisce la parte a contatto con i muri dove, per l’escursione termica tra i</a:t>
            </a:r>
          </a:p>
          <a:p>
            <a:r>
              <a:rPr lang="it-IT" dirty="0">
                <a:ea typeface="ＭＳ Ｐゴシック" pitchFamily="34" charset="-128"/>
              </a:rPr>
              <a:t>due materiali a contatto, l’umidità è maggiore. L’attività dei falsi operai o </a:t>
            </a:r>
            <a:r>
              <a:rPr lang="it-IT" dirty="0" err="1">
                <a:ea typeface="ＭＳ Ｐゴシック" pitchFamily="34" charset="-128"/>
              </a:rPr>
              <a:t>pseudoergati</a:t>
            </a:r>
            <a:r>
              <a:rPr lang="it-IT" dirty="0">
                <a:ea typeface="ＭＳ Ｐゴシック" pitchFamily="34" charset="-128"/>
              </a:rPr>
              <a:t> è continua, ma è più</a:t>
            </a:r>
          </a:p>
          <a:p>
            <a:r>
              <a:rPr lang="it-IT" dirty="0">
                <a:ea typeface="ＭＳ Ｐゴシック" pitchFamily="34" charset="-128"/>
              </a:rPr>
              <a:t>accentuata nel periodo primaverile. Le gallerie praticate nel legno non sono uniformi, ma possono avere</a:t>
            </a:r>
          </a:p>
          <a:p>
            <a:r>
              <a:rPr lang="it-IT" dirty="0">
                <a:ea typeface="ＭＳ Ｐゴシック" pitchFamily="34" charset="-128"/>
              </a:rPr>
              <a:t>sezione molto variabile, in dipendenza della specie botanica del legno attaccato e della percentuale di</a:t>
            </a:r>
          </a:p>
          <a:p>
            <a:r>
              <a:rPr lang="it-IT" dirty="0">
                <a:ea typeface="ＭＳ Ｐゴシック" pitchFamily="34" charset="-128"/>
              </a:rPr>
              <a:t>umidità. Le colonie di </a:t>
            </a:r>
            <a:r>
              <a:rPr lang="it-IT" dirty="0" err="1">
                <a:ea typeface="ＭＳ Ｐゴシック" pitchFamily="34" charset="-128"/>
              </a:rPr>
              <a:t>Kalotermes</a:t>
            </a:r>
            <a:r>
              <a:rPr lang="it-IT" dirty="0">
                <a:ea typeface="ＭＳ Ｐゴシック" pitchFamily="34" charset="-128"/>
              </a:rPr>
              <a:t> </a:t>
            </a:r>
            <a:r>
              <a:rPr lang="it-IT" dirty="0" err="1">
                <a:ea typeface="ＭＳ Ｐゴシック" pitchFamily="34" charset="-128"/>
              </a:rPr>
              <a:t>flavicollis</a:t>
            </a:r>
            <a:r>
              <a:rPr lang="it-IT" dirty="0">
                <a:ea typeface="ＭＳ Ｐゴシック" pitchFamily="34" charset="-128"/>
              </a:rPr>
              <a:t> non raggiungono mai proporzioni notevoli: il loro numero è</a:t>
            </a:r>
          </a:p>
          <a:p>
            <a:r>
              <a:rPr lang="it-IT" dirty="0">
                <a:ea typeface="ＭＳ Ｐゴシック" pitchFamily="34" charset="-128"/>
              </a:rPr>
              <a:t>costituito al massimo da 1000-2000 individui.</a:t>
            </a:r>
          </a:p>
          <a:p>
            <a:r>
              <a:rPr lang="it-IT" b="1" dirty="0">
                <a:ea typeface="ＭＳ Ｐゴシック" pitchFamily="34" charset="-128"/>
              </a:rPr>
              <a:t>Danno</a:t>
            </a:r>
          </a:p>
          <a:p>
            <a:r>
              <a:rPr lang="it-IT" dirty="0">
                <a:ea typeface="ＭＳ Ｐゴシック" pitchFamily="34" charset="-128"/>
              </a:rPr>
              <a:t>I danni consistono in gallerie scavate prevalentemente nel legno di produzione primaverile così che la</a:t>
            </a:r>
          </a:p>
          <a:p>
            <a:r>
              <a:rPr lang="it-IT" dirty="0">
                <a:ea typeface="ＭＳ Ｐゴシック" pitchFamily="34" charset="-128"/>
              </a:rPr>
              <a:t>sezione di una qualsiasi struttura lignea appare svuotata nella parte più soffice dei cerchi annuali, mentre</a:t>
            </a:r>
          </a:p>
          <a:p>
            <a:r>
              <a:rPr lang="it-IT" dirty="0">
                <a:ea typeface="ＭＳ Ｐゴシック" pitchFamily="34" charset="-128"/>
              </a:rPr>
              <a:t>restano integri i residui più compatti dei cerchi. I danni sono localizzati principalmente nelle testate annegate</a:t>
            </a:r>
          </a:p>
          <a:p>
            <a:r>
              <a:rPr lang="it-IT" dirty="0">
                <a:ea typeface="ＭＳ Ｐゴシック" pitchFamily="34" charset="-128"/>
              </a:rPr>
              <a:t>nel muro. Spesso ci si accorge molto tardi dell’infestazione in quanto la parte a vista della trave appare</a:t>
            </a:r>
          </a:p>
          <a:p>
            <a:r>
              <a:rPr lang="it-IT" dirty="0">
                <a:ea typeface="ＭＳ Ｐゴシック" pitchFamily="34" charset="-128"/>
              </a:rPr>
              <a:t>perfettamente integra mentre la zona di appoggio ha perduto tutta la sua capacità meccanica in quanto</a:t>
            </a:r>
          </a:p>
          <a:p>
            <a:r>
              <a:rPr lang="it-IT" dirty="0">
                <a:ea typeface="ＭＳ Ｐゴシック" pitchFamily="34" charset="-128"/>
              </a:rPr>
              <a:t>“sfogliata” e in gran parte svuotata. Frequenti sono anche i danni nei telai e nei controtelai delle porte e</a:t>
            </a:r>
          </a:p>
          <a:p>
            <a:r>
              <a:rPr lang="it-IT" dirty="0">
                <a:ea typeface="ＭＳ Ｐゴシック" pitchFamily="34" charset="-128"/>
              </a:rPr>
              <a:t>delle finestre, specialmente in vicinanza del punto di appoggio. Le gallerie praticate da </a:t>
            </a:r>
            <a:r>
              <a:rPr lang="it-IT" dirty="0" err="1">
                <a:ea typeface="ＭＳ Ｐゴシック" pitchFamily="34" charset="-128"/>
              </a:rPr>
              <a:t>Kalotermes</a:t>
            </a:r>
            <a:r>
              <a:rPr lang="it-IT" dirty="0">
                <a:ea typeface="ＭＳ Ｐゴシック" pitchFamily="34" charset="-128"/>
              </a:rPr>
              <a:t> </a:t>
            </a:r>
            <a:r>
              <a:rPr lang="it-IT" dirty="0" err="1">
                <a:ea typeface="ＭＳ Ｐゴシック" pitchFamily="34" charset="-128"/>
              </a:rPr>
              <a:t>flavicollis</a:t>
            </a:r>
            <a:endParaRPr lang="it-IT" dirty="0">
              <a:ea typeface="ＭＳ Ｐゴシック" pitchFamily="34" charset="-128"/>
            </a:endParaRPr>
          </a:p>
          <a:p>
            <a:r>
              <a:rPr lang="it-IT" dirty="0">
                <a:ea typeface="ＭＳ Ｐゴシック" pitchFamily="34" charset="-128"/>
              </a:rPr>
              <a:t>sono riconoscibili perché sono generalmente sgombre di rosume; gli escrementi, a forma di barilotti a</a:t>
            </a:r>
          </a:p>
          <a:p>
            <a:r>
              <a:rPr lang="it-IT" dirty="0">
                <a:ea typeface="ＭＳ Ｐゴシック" pitchFamily="34" charset="-128"/>
              </a:rPr>
              <a:t>sezione esagonale con basi leggermente a punta, asciutti e staccati l’uno dall’altro, si depositano per gravità</a:t>
            </a:r>
          </a:p>
          <a:p>
            <a:r>
              <a:rPr lang="it-IT" dirty="0">
                <a:ea typeface="ＭＳ Ｐゴシック" pitchFamily="34" charset="-128"/>
              </a:rPr>
              <a:t>nel punto più basso della galleria (ad esempio, nei telai delle porte si raccolgono a livello del pavimento);</a:t>
            </a:r>
          </a:p>
          <a:p>
            <a:r>
              <a:rPr lang="it-IT" dirty="0">
                <a:ea typeface="ＭＳ Ｐゴシック" pitchFamily="34" charset="-128"/>
              </a:rPr>
              <a:t>solo qua e là si trovano grumi di escrementi attaccati alle pareti delle gallerie o inseriti nelle fessure per</a:t>
            </a:r>
          </a:p>
          <a:p>
            <a:r>
              <a:rPr lang="it-IT" dirty="0">
                <a:ea typeface="ＭＳ Ｐゴシック" pitchFamily="34" charset="-128"/>
              </a:rPr>
              <a:t>impedire la penetrazione della luce. E' difficile accorgersi della presenza dei nidi. Qualche indizio può essere</a:t>
            </a:r>
          </a:p>
          <a:p>
            <a:r>
              <a:rPr lang="it-IT" dirty="0">
                <a:ea typeface="ＭＳ Ｐゴシック" pitchFamily="34" charset="-128"/>
              </a:rPr>
              <a:t>dato dalla presenza di qualche alato che, in estate, lascia la colonia per fondare una nuova società. Qualche</a:t>
            </a:r>
          </a:p>
          <a:p>
            <a:r>
              <a:rPr lang="it-IT" dirty="0">
                <a:ea typeface="ＭＳ Ｐゴシック" pitchFamily="34" charset="-128"/>
              </a:rPr>
              <a:t>esemplare morto può trovarsi sui davanzali delle vetrate. La battitura delle travi con un martello</a:t>
            </a:r>
          </a:p>
          <a:p>
            <a:r>
              <a:rPr lang="it-IT" dirty="0">
                <a:ea typeface="ＭＳ Ｐゴシック" pitchFamily="34" charset="-128"/>
              </a:rPr>
              <a:t>(possibilmente ligneo) permette di rivelare dei vuoti sospetti.</a:t>
            </a:r>
          </a:p>
        </p:txBody>
      </p:sp>
    </p:spTree>
    <p:extLst>
      <p:ext uri="{BB962C8B-B14F-4D97-AF65-F5344CB8AC3E}">
        <p14:creationId xmlns:p14="http://schemas.microsoft.com/office/powerpoint/2010/main" val="4090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xfrm>
            <a:off x="685800" y="4343400"/>
            <a:ext cx="5486400" cy="4114800"/>
          </a:xfrm>
          <a:noFill/>
          <a:ln/>
        </p:spPr>
        <p:txBody>
          <a:bodyPr/>
          <a:lstStyle/>
          <a:p>
            <a:r>
              <a:rPr lang="it-IT" dirty="0">
                <a:ea typeface="ＭＳ Ｐゴシック" pitchFamily="34" charset="-128"/>
              </a:rPr>
              <a:t>una specie della famiglia </a:t>
            </a:r>
            <a:r>
              <a:rPr lang="it-IT" dirty="0" err="1">
                <a:ea typeface="ＭＳ Ｐゴシック" pitchFamily="34" charset="-128"/>
              </a:rPr>
              <a:t>Kalotermitidi</a:t>
            </a:r>
            <a:r>
              <a:rPr lang="it-IT" dirty="0">
                <a:ea typeface="ＭＳ Ｐゴシック" pitchFamily="34" charset="-128"/>
              </a:rPr>
              <a:t>, originaria delle Indie occidentali (da cui il nome comune nei paesi di</a:t>
            </a:r>
          </a:p>
          <a:p>
            <a:r>
              <a:rPr lang="it-IT" dirty="0">
                <a:ea typeface="ＭＳ Ｐゴシック" pitchFamily="34" charset="-128"/>
              </a:rPr>
              <a:t>lingua inglese di "termite indiana del legno secco"), che si sta diffondendo in tutto il mondo per la sua</a:t>
            </a:r>
          </a:p>
          <a:p>
            <a:r>
              <a:rPr lang="it-IT" dirty="0">
                <a:ea typeface="ＭＳ Ｐゴシック" pitchFamily="34" charset="-128"/>
              </a:rPr>
              <a:t>capacità ad adattarsi a vivere nelle condizioni ambientali più diverse. In Europa è stata ritrovata varie volte,</a:t>
            </a:r>
          </a:p>
          <a:p>
            <a:r>
              <a:rPr lang="it-IT" dirty="0">
                <a:ea typeface="ＭＳ Ｐゴシック" pitchFamily="34" charset="-128"/>
              </a:rPr>
              <a:t>ma si è trattato quasi sempre di introduzioni con materiale infestato proveniente da paesi in cui la specie è</a:t>
            </a:r>
          </a:p>
          <a:p>
            <a:r>
              <a:rPr lang="it-IT" dirty="0">
                <a:ea typeface="ＭＳ Ｐゴシック" pitchFamily="34" charset="-128"/>
              </a:rPr>
              <a:t>presente, non seguite da acclimatazione. In Italia è stata segnalata nel 1997 in alcuni edifici della città di</a:t>
            </a:r>
          </a:p>
          <a:p>
            <a:r>
              <a:rPr lang="it-IT" dirty="0">
                <a:ea typeface="ＭＳ Ｐゴシック" pitchFamily="34" charset="-128"/>
              </a:rPr>
              <a:t>Napoli dove, però, è stato accertato che le colonie di </a:t>
            </a:r>
            <a:r>
              <a:rPr lang="it-IT" dirty="0" err="1">
                <a:ea typeface="ＭＳ Ｐゴシック" pitchFamily="34" charset="-128"/>
              </a:rPr>
              <a:t>Cryptotermes</a:t>
            </a:r>
            <a:r>
              <a:rPr lang="it-IT" dirty="0">
                <a:ea typeface="ＭＳ Ｐゴシック" pitchFamily="34" charset="-128"/>
              </a:rPr>
              <a:t> </a:t>
            </a:r>
            <a:r>
              <a:rPr lang="it-IT" dirty="0" err="1">
                <a:ea typeface="ＭＳ Ｐゴシック" pitchFamily="34" charset="-128"/>
              </a:rPr>
              <a:t>brevis</a:t>
            </a:r>
            <a:r>
              <a:rPr lang="it-IT" dirty="0">
                <a:ea typeface="ＭＳ Ｐゴシック" pitchFamily="34" charset="-128"/>
              </a:rPr>
              <a:t> erano presenti già da alcuni anni,</a:t>
            </a:r>
          </a:p>
          <a:p>
            <a:r>
              <a:rPr lang="it-IT" dirty="0">
                <a:ea typeface="ＭＳ Ｐゴシック" pitchFamily="34" charset="-128"/>
              </a:rPr>
              <a:t>dimostrando di essersi insediate probabilmente in forma stabile. Recentemente è stata segnalata in Sicilia in</a:t>
            </a:r>
          </a:p>
          <a:p>
            <a:r>
              <a:rPr lang="it-IT" dirty="0">
                <a:ea typeface="ＭＳ Ｐゴシック" pitchFamily="34" charset="-128"/>
              </a:rPr>
              <a:t>alcune abitazioni dove erano presenti da almeno un quinquennio e in Liguria. È una delle termiti più</a:t>
            </a:r>
          </a:p>
          <a:p>
            <a:r>
              <a:rPr lang="it-IT" dirty="0">
                <a:ea typeface="ＭＳ Ｐゴシック" pitchFamily="34" charset="-128"/>
              </a:rPr>
              <a:t>pericolose per le strutture e gli arredi lignei delle case di abitazione.</a:t>
            </a:r>
          </a:p>
          <a:p>
            <a:r>
              <a:rPr lang="it-IT" b="1" dirty="0">
                <a:ea typeface="ＭＳ Ｐゴシック" pitchFamily="34" charset="-128"/>
              </a:rPr>
              <a:t>Morfologia</a:t>
            </a:r>
          </a:p>
          <a:p>
            <a:r>
              <a:rPr lang="it-IT" dirty="0">
                <a:ea typeface="ＭＳ Ｐゴシック" pitchFamily="34" charset="-128"/>
              </a:rPr>
              <a:t>L'insetto alato ("reale") è di colore brunastro con le antenne e i pezzi boccali più chiari e ali col margine</a:t>
            </a:r>
          </a:p>
          <a:p>
            <a:r>
              <a:rPr lang="it-IT" dirty="0">
                <a:ea typeface="ＭＳ Ｐゴシック" pitchFamily="34" charset="-128"/>
              </a:rPr>
              <a:t>anteriore brunastro. Misura, con le ali, 10-11 mm di lunghezza. Il soldato, di colore tra il beige e il grigio, è</a:t>
            </a:r>
          </a:p>
          <a:p>
            <a:r>
              <a:rPr lang="it-IT" dirty="0">
                <a:ea typeface="ＭＳ Ｐゴシック" pitchFamily="34" charset="-128"/>
              </a:rPr>
              <a:t>lungo 4-5 mm; il capo, di colore bruno-scuro, costituisce circa un terzo del corpo intero, è, come in tutte le</a:t>
            </a:r>
          </a:p>
          <a:p>
            <a:r>
              <a:rPr lang="it-IT" dirty="0">
                <a:ea typeface="ＭＳ Ｐゴシック" pitchFamily="34" charset="-128"/>
              </a:rPr>
              <a:t>specie del genere </a:t>
            </a:r>
            <a:r>
              <a:rPr lang="it-IT" dirty="0" err="1">
                <a:ea typeface="ＭＳ Ｐゴシック" pitchFamily="34" charset="-128"/>
              </a:rPr>
              <a:t>Cryptotermes</a:t>
            </a:r>
            <a:r>
              <a:rPr lang="it-IT" dirty="0">
                <a:ea typeface="ＭＳ Ｐゴシック" pitchFamily="34" charset="-128"/>
              </a:rPr>
              <a:t>, "</a:t>
            </a:r>
            <a:r>
              <a:rPr lang="it-IT" dirty="0" err="1">
                <a:ea typeface="ＭＳ Ｐゴシック" pitchFamily="34" charset="-128"/>
              </a:rPr>
              <a:t>fragmotico</a:t>
            </a:r>
            <a:r>
              <a:rPr lang="it-IT" dirty="0">
                <a:ea typeface="ＭＳ Ｐゴシック" pitchFamily="34" charset="-128"/>
              </a:rPr>
              <a:t>" (cioè adatto a tappare le gallerie a scopo difensivo) e porta</a:t>
            </a:r>
          </a:p>
          <a:p>
            <a:r>
              <a:rPr lang="it-IT" dirty="0">
                <a:ea typeface="ＭＳ Ｐゴシック" pitchFamily="34" charset="-128"/>
              </a:rPr>
              <a:t>un'area frontale concava con espansioni laterali rugose che arrivano fino alla sua sommità; le mandibole</a:t>
            </a:r>
          </a:p>
          <a:p>
            <a:r>
              <a:rPr lang="it-IT" dirty="0">
                <a:ea typeface="ＭＳ Ｐゴシック" pitchFamily="34" charset="-128"/>
              </a:rPr>
              <a:t>sono robuste e </a:t>
            </a:r>
            <a:r>
              <a:rPr lang="it-IT" dirty="0" err="1">
                <a:ea typeface="ＭＳ Ｐゴシック" pitchFamily="34" charset="-128"/>
              </a:rPr>
              <a:t>subeguali</a:t>
            </a:r>
            <a:r>
              <a:rPr lang="it-IT" dirty="0">
                <a:ea typeface="ＭＳ Ｐゴシック" pitchFamily="34" charset="-128"/>
              </a:rPr>
              <a:t> tra loro. I falsi operai sono di colore beige uniforme.</a:t>
            </a:r>
          </a:p>
          <a:p>
            <a:r>
              <a:rPr lang="it-IT" b="1" dirty="0">
                <a:ea typeface="ＭＳ Ｐゴシック" pitchFamily="34" charset="-128"/>
              </a:rPr>
              <a:t>Materiale attaccato</a:t>
            </a:r>
          </a:p>
          <a:p>
            <a:r>
              <a:rPr lang="it-IT" dirty="0">
                <a:ea typeface="ＭＳ Ｐゴシック" pitchFamily="34" charset="-128"/>
              </a:rPr>
              <a:t>Attacca sia strutture lignee delle pareti e delle coperture, sia arredi lignei delle abitazioni (ad esempio mobili,</a:t>
            </a:r>
          </a:p>
          <a:p>
            <a:r>
              <a:rPr lang="it-IT" dirty="0">
                <a:ea typeface="ＭＳ Ｐゴシック" pitchFamily="34" charset="-128"/>
              </a:rPr>
              <a:t>porte, finestre, cornici, suppellettili). Non tutte le specie legnose vengono attaccate in egual misura, ad</a:t>
            </a:r>
          </a:p>
          <a:p>
            <a:r>
              <a:rPr lang="it-IT" dirty="0">
                <a:ea typeface="ＭＳ Ｐゴシック" pitchFamily="34" charset="-128"/>
              </a:rPr>
              <a:t>esempio il pino è meno attaccato rispetto ad altri legni, come l'abete o il </a:t>
            </a:r>
            <a:r>
              <a:rPr lang="it-IT" dirty="0" err="1">
                <a:ea typeface="ＭＳ Ｐゴシック" pitchFamily="34" charset="-128"/>
              </a:rPr>
              <a:t>douglas</a:t>
            </a:r>
            <a:r>
              <a:rPr lang="it-IT" dirty="0">
                <a:ea typeface="ＭＳ Ｐゴシック" pitchFamily="34" charset="-128"/>
              </a:rPr>
              <a:t>. Generalmente i legni più</a:t>
            </a:r>
          </a:p>
          <a:p>
            <a:r>
              <a:rPr lang="it-IT" dirty="0">
                <a:ea typeface="ＭＳ Ｐゴシック" pitchFamily="34" charset="-128"/>
              </a:rPr>
              <a:t>teneri sono preferiti: nello stesso mobile si può verificare che parti diverse (legni intagliati situati in punti</a:t>
            </a:r>
          </a:p>
          <a:p>
            <a:r>
              <a:rPr lang="it-IT" dirty="0">
                <a:ea typeface="ＭＳ Ｐゴシック" pitchFamily="34" charset="-128"/>
              </a:rPr>
              <a:t>diversi del mobile), purché della stessa specie botanica, vengano colpite con analoga violenza, mentre tutto</a:t>
            </a:r>
          </a:p>
          <a:p>
            <a:r>
              <a:rPr lang="it-IT" dirty="0">
                <a:ea typeface="ＭＳ Ｐゴシック" pitchFamily="34" charset="-128"/>
              </a:rPr>
              <a:t>il resto del mobile non sia attaccato. Si differenzia dalla specie precedente nella modalità di attacco: come si</a:t>
            </a:r>
          </a:p>
          <a:p>
            <a:r>
              <a:rPr lang="it-IT" dirty="0">
                <a:ea typeface="ＭＳ Ｐゴシック" pitchFamily="34" charset="-128"/>
              </a:rPr>
              <a:t>è visto, </a:t>
            </a:r>
            <a:r>
              <a:rPr lang="it-IT" dirty="0" err="1">
                <a:ea typeface="ＭＳ Ｐゴシック" pitchFamily="34" charset="-128"/>
              </a:rPr>
              <a:t>Kalotermes</a:t>
            </a:r>
            <a:r>
              <a:rPr lang="it-IT" dirty="0">
                <a:ea typeface="ＭＳ Ｐゴシック" pitchFamily="34" charset="-128"/>
              </a:rPr>
              <a:t> </a:t>
            </a:r>
            <a:r>
              <a:rPr lang="it-IT" dirty="0" err="1">
                <a:ea typeface="ＭＳ Ｐゴシック" pitchFamily="34" charset="-128"/>
              </a:rPr>
              <a:t>flavicollis</a:t>
            </a:r>
            <a:r>
              <a:rPr lang="it-IT" dirty="0">
                <a:ea typeface="ＭＳ Ｐゴシック" pitchFamily="34" charset="-128"/>
              </a:rPr>
              <a:t> attacca legni strutturali che abbiano un contatto con le murature o con il</a:t>
            </a:r>
          </a:p>
          <a:p>
            <a:r>
              <a:rPr lang="it-IT" dirty="0">
                <a:ea typeface="ＭＳ Ｐゴシック" pitchFamily="34" charset="-128"/>
              </a:rPr>
              <a:t>pavimento, mentre </a:t>
            </a:r>
            <a:r>
              <a:rPr lang="it-IT" dirty="0" err="1">
                <a:ea typeface="ＭＳ Ｐゴシック" pitchFamily="34" charset="-128"/>
              </a:rPr>
              <a:t>Cryptotermes</a:t>
            </a:r>
            <a:r>
              <a:rPr lang="it-IT" dirty="0">
                <a:ea typeface="ＭＳ Ｐゴシック" pitchFamily="34" charset="-128"/>
              </a:rPr>
              <a:t> </a:t>
            </a:r>
            <a:r>
              <a:rPr lang="it-IT" dirty="0" err="1">
                <a:ea typeface="ＭＳ Ｐゴシック" pitchFamily="34" charset="-128"/>
              </a:rPr>
              <a:t>brevis</a:t>
            </a:r>
            <a:r>
              <a:rPr lang="it-IT" dirty="0">
                <a:ea typeface="ＭＳ Ｐゴシック" pitchFamily="34" charset="-128"/>
              </a:rPr>
              <a:t> attacca anche oggetti lignei o mobili totalmente isolati dai muri e</a:t>
            </a:r>
          </a:p>
          <a:p>
            <a:r>
              <a:rPr lang="it-IT" dirty="0">
                <a:ea typeface="ＭＳ Ｐゴシック" pitchFamily="34" charset="-128"/>
              </a:rPr>
              <a:t>molto asciutti (ad esempio il pomolo di un bastone o un lampadario ligneo) </a:t>
            </a:r>
            <a:r>
              <a:rPr lang="it-IT" b="1" dirty="0" err="1">
                <a:ea typeface="ＭＳ Ｐゴシック" pitchFamily="34" charset="-128"/>
              </a:rPr>
              <a:t>Bioetologia</a:t>
            </a:r>
            <a:endParaRPr lang="it-IT" b="1" dirty="0">
              <a:ea typeface="ＭＳ Ｐゴシック" pitchFamily="34" charset="-128"/>
            </a:endParaRPr>
          </a:p>
          <a:p>
            <a:r>
              <a:rPr lang="it-IT" dirty="0">
                <a:ea typeface="ＭＳ Ｐゴシック" pitchFamily="34" charset="-128"/>
              </a:rPr>
              <a:t>La sciamatura degli alati si verifica a partire dalla fine della primavera e fino a tutta l'estate. Dopo un periodo</a:t>
            </a:r>
          </a:p>
          <a:p>
            <a:r>
              <a:rPr lang="it-IT" dirty="0">
                <a:ea typeface="ＭＳ Ｐゴシック" pitchFamily="34" charset="-128"/>
              </a:rPr>
              <a:t>d'incubazione abbastanza lungo (50-60 giorni a 27-28 °C) dalle uova nascono le neanidi che si evolvono</a:t>
            </a:r>
          </a:p>
          <a:p>
            <a:r>
              <a:rPr lang="it-IT" dirty="0">
                <a:ea typeface="ＭＳ Ｐゴシック" pitchFamily="34" charset="-128"/>
              </a:rPr>
              <a:t>verso la formazione dei reali e dei soldati. Infatti, in questa specie, come in tutti i </a:t>
            </a:r>
            <a:r>
              <a:rPr lang="it-IT" dirty="0" err="1">
                <a:ea typeface="ＭＳ Ｐゴシック" pitchFamily="34" charset="-128"/>
              </a:rPr>
              <a:t>Kalotermitidi</a:t>
            </a:r>
            <a:r>
              <a:rPr lang="it-IT" dirty="0">
                <a:ea typeface="ＭＳ Ｐゴシック" pitchFamily="34" charset="-128"/>
              </a:rPr>
              <a:t>, manca la</a:t>
            </a:r>
          </a:p>
          <a:p>
            <a:r>
              <a:rPr lang="it-IT" dirty="0">
                <a:ea typeface="ＭＳ Ｐゴシック" pitchFamily="34" charset="-128"/>
              </a:rPr>
              <a:t>casta degli operai e i loro compiti vengono assolti dai </a:t>
            </a:r>
            <a:r>
              <a:rPr lang="it-IT" dirty="0" err="1">
                <a:ea typeface="ＭＳ Ｐゴシック" pitchFamily="34" charset="-128"/>
              </a:rPr>
              <a:t>pseudoergati</a:t>
            </a:r>
            <a:r>
              <a:rPr lang="it-IT" dirty="0">
                <a:ea typeface="ＭＳ Ｐゴシック" pitchFamily="34" charset="-128"/>
              </a:rPr>
              <a:t>. Generalmente, nel primo anno, nel nido</a:t>
            </a:r>
          </a:p>
          <a:p>
            <a:r>
              <a:rPr lang="it-IT" dirty="0">
                <a:ea typeface="ＭＳ Ｐゴシック" pitchFamily="34" charset="-128"/>
              </a:rPr>
              <a:t>si trovano solo i reali fondatori della colonia e i </a:t>
            </a:r>
            <a:r>
              <a:rPr lang="it-IT" dirty="0" err="1">
                <a:ea typeface="ＭＳ Ｐゴシック" pitchFamily="34" charset="-128"/>
              </a:rPr>
              <a:t>pseudoergati</a:t>
            </a:r>
            <a:r>
              <a:rPr lang="it-IT" dirty="0">
                <a:ea typeface="ＭＳ Ｐゴシック" pitchFamily="34" charset="-128"/>
              </a:rPr>
              <a:t> (in numero di 3-; negli anni successivi si</a:t>
            </a:r>
          </a:p>
          <a:p>
            <a:r>
              <a:rPr lang="it-IT" dirty="0">
                <a:ea typeface="ＭＳ Ｐゴシック" pitchFamily="34" charset="-128"/>
              </a:rPr>
              <a:t>formano altri reali, che sciamano per fondare nuove colonie, e i soldati che, incapaci di nutrirsi da soli,</a:t>
            </a:r>
          </a:p>
          <a:p>
            <a:r>
              <a:rPr lang="it-IT" dirty="0">
                <a:ea typeface="ＭＳ Ｐゴシック" pitchFamily="34" charset="-128"/>
              </a:rPr>
              <a:t>vengono alimentati dai </a:t>
            </a:r>
            <a:r>
              <a:rPr lang="it-IT" dirty="0" err="1">
                <a:ea typeface="ＭＳ Ｐゴシック" pitchFamily="34" charset="-128"/>
              </a:rPr>
              <a:t>pseudoergati</a:t>
            </a:r>
            <a:r>
              <a:rPr lang="it-IT" dirty="0">
                <a:ea typeface="ＭＳ Ｐゴシック" pitchFamily="34" charset="-128"/>
              </a:rPr>
              <a:t> e hanno il compito di difendere la colonia; rientra in tale compito anche</a:t>
            </a:r>
          </a:p>
          <a:p>
            <a:r>
              <a:rPr lang="it-IT" dirty="0">
                <a:ea typeface="ＭＳ Ｐゴシック" pitchFamily="34" charset="-128"/>
              </a:rPr>
              <a:t>la chiusura dei fori e delle fessure per evitare l’ingresso della luce o di nemici naturali all’interno delle</a:t>
            </a:r>
          </a:p>
          <a:p>
            <a:r>
              <a:rPr lang="it-IT" dirty="0">
                <a:ea typeface="ＭＳ Ｐゴシック" pitchFamily="34" charset="-128"/>
              </a:rPr>
              <a:t>gallerie, agevolati in questa operazione dalla conformazione del capo "</a:t>
            </a:r>
            <a:r>
              <a:rPr lang="it-IT" dirty="0" err="1">
                <a:ea typeface="ＭＳ Ｐゴシック" pitchFamily="34" charset="-128"/>
              </a:rPr>
              <a:t>fragmotico</a:t>
            </a:r>
            <a:r>
              <a:rPr lang="it-IT" dirty="0">
                <a:ea typeface="ＭＳ Ｐゴシック" pitchFamily="34" charset="-128"/>
              </a:rPr>
              <a:t>". Ogni colonia non arriva a</a:t>
            </a:r>
          </a:p>
          <a:p>
            <a:r>
              <a:rPr lang="it-IT" dirty="0">
                <a:ea typeface="ＭＳ Ｐゴシック" pitchFamily="34" charset="-128"/>
              </a:rPr>
              <a:t>superare complessivamente le 300 unità (reali, soldati e </a:t>
            </a:r>
            <a:r>
              <a:rPr lang="it-IT" dirty="0" err="1">
                <a:ea typeface="ＭＳ Ｐゴシック" pitchFamily="34" charset="-128"/>
              </a:rPr>
              <a:t>pseudoergati</a:t>
            </a:r>
            <a:r>
              <a:rPr lang="it-IT" dirty="0">
                <a:ea typeface="ＭＳ Ｐゴシック" pitchFamily="34" charset="-128"/>
              </a:rPr>
              <a:t>), ma diverse colonie possono</a:t>
            </a:r>
          </a:p>
          <a:p>
            <a:r>
              <a:rPr lang="it-IT" dirty="0">
                <a:ea typeface="ＭＳ Ｐゴシック" pitchFamily="34" charset="-128"/>
              </a:rPr>
              <a:t>convivere nello stesso manufatto ligneo. </a:t>
            </a:r>
            <a:r>
              <a:rPr lang="it-IT" dirty="0" err="1">
                <a:ea typeface="ＭＳ Ｐゴシック" pitchFamily="34" charset="-128"/>
              </a:rPr>
              <a:t>Cryptotermes</a:t>
            </a:r>
            <a:r>
              <a:rPr lang="it-IT" dirty="0">
                <a:ea typeface="ＭＳ Ｐゴシック" pitchFamily="34" charset="-128"/>
              </a:rPr>
              <a:t> </a:t>
            </a:r>
            <a:r>
              <a:rPr lang="it-IT" dirty="0" err="1">
                <a:ea typeface="ＭＳ Ｐゴシック" pitchFamily="34" charset="-128"/>
              </a:rPr>
              <a:t>brevis</a:t>
            </a:r>
            <a:r>
              <a:rPr lang="it-IT" dirty="0">
                <a:ea typeface="ＭＳ Ｐゴシック" pitchFamily="34" charset="-128"/>
              </a:rPr>
              <a:t> è caratterizzato da una grande adattabilità alle</a:t>
            </a:r>
          </a:p>
          <a:p>
            <a:r>
              <a:rPr lang="it-IT" dirty="0">
                <a:ea typeface="ＭＳ Ｐゴシック" pitchFamily="34" charset="-128"/>
              </a:rPr>
              <a:t>condizioni microclimatiche e igrometriche più diverse per cui la sua diffusione è estremamente facilitata.</a:t>
            </a:r>
          </a:p>
          <a:p>
            <a:r>
              <a:rPr lang="it-IT" b="1" dirty="0">
                <a:ea typeface="ＭＳ Ｐゴシック" pitchFamily="34" charset="-128"/>
              </a:rPr>
              <a:t>Danno</a:t>
            </a:r>
          </a:p>
          <a:p>
            <a:r>
              <a:rPr lang="it-IT" dirty="0">
                <a:ea typeface="ＭＳ Ｐゴシック" pitchFamily="34" charset="-128"/>
              </a:rPr>
              <a:t>Il danno è dato dalle ampie gallerie che i </a:t>
            </a:r>
            <a:r>
              <a:rPr lang="it-IT" dirty="0" err="1">
                <a:ea typeface="ＭＳ Ｐゴシック" pitchFamily="34" charset="-128"/>
              </a:rPr>
              <a:t>pseudoergati</a:t>
            </a:r>
            <a:r>
              <a:rPr lang="it-IT" dirty="0">
                <a:ea typeface="ＭＳ Ｐゴシック" pitchFamily="34" charset="-128"/>
              </a:rPr>
              <a:t> scavano nel legno attaccato. Le gallerie praticate da</a:t>
            </a:r>
          </a:p>
          <a:p>
            <a:r>
              <a:rPr lang="it-IT" dirty="0" err="1">
                <a:ea typeface="ＭＳ Ｐゴシック" pitchFamily="34" charset="-128"/>
              </a:rPr>
              <a:t>Cryptotermes</a:t>
            </a:r>
            <a:r>
              <a:rPr lang="it-IT" dirty="0">
                <a:ea typeface="ＭＳ Ｐゴシック" pitchFamily="34" charset="-128"/>
              </a:rPr>
              <a:t> </a:t>
            </a:r>
            <a:r>
              <a:rPr lang="it-IT" dirty="0" err="1">
                <a:ea typeface="ＭＳ Ｐゴシック" pitchFamily="34" charset="-128"/>
              </a:rPr>
              <a:t>brevis</a:t>
            </a:r>
            <a:r>
              <a:rPr lang="it-IT" dirty="0">
                <a:ea typeface="ＭＳ Ｐゴシック" pitchFamily="34" charset="-128"/>
              </a:rPr>
              <a:t> sono simili a quelle di </a:t>
            </a:r>
            <a:r>
              <a:rPr lang="it-IT" dirty="0" err="1">
                <a:ea typeface="ＭＳ Ｐゴシック" pitchFamily="34" charset="-128"/>
              </a:rPr>
              <a:t>Kalotermes</a:t>
            </a:r>
            <a:r>
              <a:rPr lang="it-IT" dirty="0">
                <a:ea typeface="ＭＳ Ｐゴシック" pitchFamily="34" charset="-128"/>
              </a:rPr>
              <a:t> </a:t>
            </a:r>
            <a:r>
              <a:rPr lang="it-IT" dirty="0" err="1">
                <a:ea typeface="ＭＳ Ｐゴシック" pitchFamily="34" charset="-128"/>
              </a:rPr>
              <a:t>flavicollis</a:t>
            </a:r>
            <a:r>
              <a:rPr lang="it-IT" dirty="0">
                <a:ea typeface="ＭＳ Ｐゴシック" pitchFamily="34" charset="-128"/>
              </a:rPr>
              <a:t>, cioè sono sgombre di qualsiasi traccia di</a:t>
            </a:r>
          </a:p>
          <a:p>
            <a:r>
              <a:rPr lang="it-IT" dirty="0">
                <a:ea typeface="ＭＳ Ｐゴシック" pitchFamily="34" charset="-128"/>
              </a:rPr>
              <a:t>rosume e gli escrementi si depositano per gravità nella parte più bassa delle gallerie; se ne differenziano</a:t>
            </a:r>
          </a:p>
          <a:p>
            <a:r>
              <a:rPr lang="it-IT" dirty="0">
                <a:ea typeface="ＭＳ Ｐゴシック" pitchFamily="34" charset="-128"/>
              </a:rPr>
              <a:t>perché all’esterno presentano dei fori dei fori circolari di circa 2 mm di diametro (praticati generalmente per</a:t>
            </a:r>
          </a:p>
          <a:p>
            <a:r>
              <a:rPr lang="it-IT" dirty="0">
                <a:ea typeface="ＭＳ Ｐゴシック" pitchFamily="34" charset="-128"/>
              </a:rPr>
              <a:t>lo sfarfallamento degli alati) che vengono prontamente chiusi dai soldati con una pellicola fecale e, inoltre,</a:t>
            </a:r>
          </a:p>
          <a:p>
            <a:r>
              <a:rPr lang="it-IT" dirty="0">
                <a:ea typeface="ＭＳ Ｐゴシック" pitchFamily="34" charset="-128"/>
              </a:rPr>
              <a:t>perché gli escrementi non si trovano mai attaccati alle pareti; tali escrementi, a forma di barilotto a sezione</a:t>
            </a:r>
          </a:p>
          <a:p>
            <a:r>
              <a:rPr lang="it-IT" dirty="0">
                <a:ea typeface="ＭＳ Ｐゴシック" pitchFamily="34" charset="-128"/>
              </a:rPr>
              <a:t>esagonale, hanno le pareti depresse con basi pressoché piatte. Il danno spesso non è identificabile in quanto</a:t>
            </a:r>
          </a:p>
          <a:p>
            <a:r>
              <a:rPr lang="it-IT" dirty="0">
                <a:ea typeface="ＭＳ Ｐゴシック" pitchFamily="34" charset="-128"/>
              </a:rPr>
              <a:t>gli individui della colonia stanno permanentemente dentro il legno, che talvolta svuotano completamente</a:t>
            </a:r>
          </a:p>
          <a:p>
            <a:r>
              <a:rPr lang="it-IT" dirty="0">
                <a:ea typeface="ＭＳ Ｐゴシック" pitchFamily="34" charset="-128"/>
              </a:rPr>
              <a:t>lasciando integra solo la pellicola esterna. L'entità dei danni può essere molto elevata, specialmente nei</a:t>
            </a:r>
          </a:p>
          <a:p>
            <a:r>
              <a:rPr lang="it-IT" dirty="0">
                <a:ea typeface="ＭＳ Ｐゴシック" pitchFamily="34" charset="-128"/>
              </a:rPr>
              <a:t>mobili e nei parquet di ambienti riscaldati. (Palazzo Taverna)</a:t>
            </a:r>
          </a:p>
        </p:txBody>
      </p:sp>
    </p:spTree>
    <p:extLst>
      <p:ext uri="{BB962C8B-B14F-4D97-AF65-F5344CB8AC3E}">
        <p14:creationId xmlns:p14="http://schemas.microsoft.com/office/powerpoint/2010/main" val="3215546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xfrm>
            <a:off x="685800" y="4343400"/>
            <a:ext cx="5486400" cy="4114800"/>
          </a:xfrm>
          <a:noFill/>
          <a:ln/>
        </p:spPr>
        <p:txBody>
          <a:bodyPr/>
          <a:lstStyle/>
          <a:p>
            <a:r>
              <a:rPr lang="it-IT" b="1" dirty="0">
                <a:ea typeface="ＭＳ Ｐゴシック" pitchFamily="34" charset="-128"/>
              </a:rPr>
              <a:t>Fase di installazione – intercettazione - eliminazione</a:t>
            </a:r>
          </a:p>
          <a:p>
            <a:endParaRPr lang="it-IT" dirty="0">
              <a:ea typeface="ＭＳ Ｐゴシック" pitchFamily="34" charset="-128"/>
            </a:endParaRPr>
          </a:p>
        </p:txBody>
      </p:sp>
    </p:spTree>
    <p:extLst>
      <p:ext uri="{BB962C8B-B14F-4D97-AF65-F5344CB8AC3E}">
        <p14:creationId xmlns:p14="http://schemas.microsoft.com/office/powerpoint/2010/main" val="4009768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xfrm>
            <a:off x="685800" y="4343400"/>
            <a:ext cx="5486400" cy="4114800"/>
          </a:xfrm>
          <a:noFill/>
          <a:ln/>
        </p:spPr>
        <p:txBody>
          <a:bodyPr/>
          <a:lstStyle/>
          <a:p>
            <a:r>
              <a:rPr lang="it-IT" sz="1000" b="1" dirty="0">
                <a:ea typeface="ＭＳ Ｐゴシック" pitchFamily="34" charset="-128"/>
              </a:rPr>
              <a:t>Termiti e Regolatori di Crescita</a:t>
            </a:r>
          </a:p>
          <a:p>
            <a:r>
              <a:rPr lang="it-IT" sz="1000" b="1" dirty="0">
                <a:ea typeface="ＭＳ Ｐゴシック" pitchFamily="34" charset="-128"/>
              </a:rPr>
              <a:t>MUTA</a:t>
            </a:r>
            <a:r>
              <a:rPr lang="it-IT" sz="1000" dirty="0">
                <a:ea typeface="ＭＳ Ｐゴシック" pitchFamily="34" charset="-128"/>
              </a:rPr>
              <a:t>- Le Termiti, come tutti gli insetti, hanno lo “scheletro esterno, che si chiama esoscheletro. Questo ha una doppia funzione:  serve per contenere i muscoli e come  cuticola ("pelle") per evitare la morte di essiccamento. Ma l'esoscheletro, che deve resistere alla pressione esercitata dai muscoli, è rigido e  per crescere  l'insetto deve liberarsi di questo "guscio" che lo protegge e formarne uno nuovo. Questo processo si chiama muta. La cuticola è  composta in buona parte da chitina e il </a:t>
            </a:r>
            <a:r>
              <a:rPr lang="it-IT" sz="1000" dirty="0" err="1">
                <a:ea typeface="ＭＳ Ｐゴシック" pitchFamily="34" charset="-128"/>
              </a:rPr>
              <a:t>Diflubenzuron</a:t>
            </a:r>
            <a:r>
              <a:rPr lang="it-IT" sz="1000" dirty="0">
                <a:ea typeface="ＭＳ Ｐゴシック" pitchFamily="34" charset="-128"/>
              </a:rPr>
              <a:t>, ingrediente attivo di </a:t>
            </a:r>
            <a:r>
              <a:rPr lang="it-IT" sz="1000" dirty="0" err="1">
                <a:ea typeface="ＭＳ Ｐゴシック" pitchFamily="34" charset="-128"/>
              </a:rPr>
              <a:t>Exterra</a:t>
            </a:r>
            <a:r>
              <a:rPr lang="it-IT" sz="1000" dirty="0">
                <a:ea typeface="ＭＳ Ｐゴシック" pitchFamily="34" charset="-128"/>
              </a:rPr>
              <a:t>, è un inibitore della sintesi (non ne permette la formazione)  della chitina stessa e quindi non si forma una nuovo  esoscheletro.</a:t>
            </a:r>
            <a:endParaRPr lang="it-IT" sz="1000" b="1" dirty="0">
              <a:ea typeface="ＭＳ Ｐゴシック" pitchFamily="34" charset="-128"/>
            </a:endParaRPr>
          </a:p>
          <a:p>
            <a:r>
              <a:rPr lang="it-IT" sz="1000" b="1" dirty="0">
                <a:ea typeface="ＭＳ Ｐゴシック" pitchFamily="34" charset="-128"/>
              </a:rPr>
              <a:t>TROFALLASSI</a:t>
            </a:r>
            <a:r>
              <a:rPr lang="it-IT" sz="1000" dirty="0">
                <a:ea typeface="ＭＳ Ｐゴシック" pitchFamily="34" charset="-128"/>
              </a:rPr>
              <a:t>.- Le termiti operaie  alimentare tutte le altre mediante la “</a:t>
            </a:r>
            <a:r>
              <a:rPr lang="it-IT" sz="1000" dirty="0" err="1">
                <a:ea typeface="ＭＳ Ｐゴシック" pitchFamily="34" charset="-128"/>
              </a:rPr>
              <a:t>trofallassi</a:t>
            </a:r>
            <a:r>
              <a:rPr lang="it-IT" sz="1000" dirty="0">
                <a:ea typeface="ＭＳ Ｐゴシック" pitchFamily="34" charset="-128"/>
              </a:rPr>
              <a:t>”, vale a dire a  digerire e rigurgitare i materiali cellulosici distribuendoli ad altre caste: larve, ninfe, soldati e alate. Così il  </a:t>
            </a:r>
            <a:r>
              <a:rPr lang="it-IT" sz="1000" dirty="0" err="1">
                <a:ea typeface="ＭＳ Ｐゴシック" pitchFamily="34" charset="-128"/>
              </a:rPr>
              <a:t>Diflubenzuron</a:t>
            </a:r>
            <a:r>
              <a:rPr lang="it-IT" sz="1000" dirty="0">
                <a:ea typeface="ＭＳ Ｐゴシック" pitchFamily="34" charset="-128"/>
              </a:rPr>
              <a:t> (insetticida)  viene trasmesso tutta la colonia. </a:t>
            </a:r>
            <a:r>
              <a:rPr lang="it-IT" sz="1000" b="1" dirty="0">
                <a:ea typeface="ＭＳ Ｐゴシック" pitchFamily="34" charset="-128"/>
              </a:rPr>
              <a:t>FEROMONI</a:t>
            </a:r>
            <a:r>
              <a:rPr lang="it-IT" sz="1000" dirty="0">
                <a:ea typeface="ＭＳ Ｐゴシック" pitchFamily="34" charset="-128"/>
              </a:rPr>
              <a:t> – Quando le Termiti operaie scoprono una nuova fonte di cibo, marcano il percorso fatto mediante un “feromone da pista” che sarà seguito da tutte le altre operaie: in questo modo tutte le Termiti si dirigeranno  alle postazioni che contengono l’insetticida.</a:t>
            </a:r>
          </a:p>
          <a:p>
            <a:r>
              <a:rPr lang="it-IT" sz="1000" dirty="0">
                <a:ea typeface="ＭＳ Ｐゴシック" pitchFamily="34" charset="-128"/>
              </a:rPr>
              <a:t>Nelle postazioni  di esca viene collocato un  prodotto contenente cellulosa impregnato di </a:t>
            </a:r>
            <a:r>
              <a:rPr lang="it-IT" sz="1000" dirty="0" err="1">
                <a:ea typeface="ＭＳ Ｐゴシック" pitchFamily="34" charset="-128"/>
              </a:rPr>
              <a:t>Diflubenzuron</a:t>
            </a:r>
            <a:r>
              <a:rPr lang="it-IT" sz="1000" dirty="0">
                <a:ea typeface="ＭＳ Ｐゴシック" pitchFamily="34" charset="-128"/>
              </a:rPr>
              <a:t>. Le  Termiti operaie si dirigeranno verso questa zona in cerca di alimento, trovando e consumando l’esca. Le operaie  forniranno  l’alimento con le altre caste (</a:t>
            </a:r>
            <a:r>
              <a:rPr lang="it-IT" sz="1000" dirty="0" err="1">
                <a:ea typeface="ＭＳ Ｐゴシック" pitchFamily="34" charset="-128"/>
              </a:rPr>
              <a:t>Trofallasi</a:t>
            </a:r>
            <a:r>
              <a:rPr lang="it-IT" sz="1000" dirty="0">
                <a:ea typeface="ＭＳ Ｐゴシック" pitchFamily="34" charset="-128"/>
              </a:rPr>
              <a:t>)  e comunicheranno la posizione della fonte di alimentazione (feromoni da pista). Il </a:t>
            </a:r>
            <a:r>
              <a:rPr lang="it-IT" sz="1000" dirty="0" err="1">
                <a:ea typeface="ＭＳ Ｐゴシック" pitchFamily="34" charset="-128"/>
              </a:rPr>
              <a:t>Diflubenzuron</a:t>
            </a:r>
            <a:r>
              <a:rPr lang="it-IT" sz="1000" dirty="0">
                <a:ea typeface="ＭＳ Ｐゴシック" pitchFamily="34" charset="-128"/>
              </a:rPr>
              <a:t>, ingerito congiuntamente con la cellulosa, bloccherà la muta delle Termiti. L’eliminazione sarà quindi inevitabile. </a:t>
            </a:r>
          </a:p>
        </p:txBody>
      </p:sp>
    </p:spTree>
    <p:extLst>
      <p:ext uri="{BB962C8B-B14F-4D97-AF65-F5344CB8AC3E}">
        <p14:creationId xmlns:p14="http://schemas.microsoft.com/office/powerpoint/2010/main" val="3555772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r>
              <a:rPr lang="it-IT" dirty="0">
                <a:ea typeface="ＭＳ Ｐゴシック" pitchFamily="34" charset="-128"/>
              </a:rPr>
              <a:t>Il fatto è che il trattamento con prodotti liquidi  base di piretroidi non solo non eliminano la colonia, ma piuttosto, favorisce la separazione della stessa, il che significa che invece di una colonia dopo il trattamento vi sono numerose colonie di termiti: questo viene riportato  in pubblicazioni scientifiche e anche dal buonsenso comune,</a:t>
            </a:r>
          </a:p>
        </p:txBody>
      </p:sp>
    </p:spTree>
    <p:extLst>
      <p:ext uri="{BB962C8B-B14F-4D97-AF65-F5344CB8AC3E}">
        <p14:creationId xmlns:p14="http://schemas.microsoft.com/office/powerpoint/2010/main" val="3256575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xfrm>
            <a:off x="685800" y="4343400"/>
            <a:ext cx="5486400" cy="4114800"/>
          </a:xfrm>
          <a:noFill/>
          <a:ln/>
        </p:spPr>
        <p:txBody>
          <a:bodyPr/>
          <a:lstStyle/>
          <a:p>
            <a:r>
              <a:rPr lang="it-IT">
                <a:ea typeface="ＭＳ Ｐゴシック" pitchFamily="34" charset="-128"/>
              </a:rPr>
              <a:t>Qualsiasi intervento di atto al controllo delle termiti deve prevedere un’adeguata e approfondita diagnosi finalizzata a verificare la presenza delle termiti, il riconoscimento della specie infestante, i manufatti attaccati e lo stato delle aree esterne.</a:t>
            </a:r>
          </a:p>
          <a:p>
            <a:endParaRPr lang="it-IT">
              <a:ea typeface="ＭＳ Ｐゴシック" pitchFamily="34" charset="-128"/>
            </a:endParaRPr>
          </a:p>
        </p:txBody>
      </p:sp>
    </p:spTree>
    <p:extLst>
      <p:ext uri="{BB962C8B-B14F-4D97-AF65-F5344CB8AC3E}">
        <p14:creationId xmlns:p14="http://schemas.microsoft.com/office/powerpoint/2010/main" val="294937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E747603D-7211-4CBB-96C4-D445D70D076B}" type="slidenum">
              <a:rPr lang="sv-SE" smtClean="0"/>
              <a:pPr>
                <a:defRPr/>
              </a:pPr>
              <a:t>2</a:t>
            </a:fld>
            <a:endParaRPr lang="sv-SE"/>
          </a:p>
        </p:txBody>
      </p:sp>
    </p:spTree>
    <p:extLst>
      <p:ext uri="{BB962C8B-B14F-4D97-AF65-F5344CB8AC3E}">
        <p14:creationId xmlns:p14="http://schemas.microsoft.com/office/powerpoint/2010/main" val="3509647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xfrm>
            <a:off x="685800" y="4343400"/>
            <a:ext cx="5486400" cy="4114800"/>
          </a:xfrm>
          <a:noFill/>
          <a:ln/>
        </p:spPr>
        <p:txBody>
          <a:bodyPr/>
          <a:lstStyle/>
          <a:p>
            <a:r>
              <a:rPr lang="it-IT" b="1" dirty="0">
                <a:ea typeface="ＭＳ Ｐゴシック" pitchFamily="34" charset="-128"/>
              </a:rPr>
              <a:t>Fase di installazione – intercettazione – eliminazione</a:t>
            </a:r>
          </a:p>
          <a:p>
            <a:r>
              <a:rPr lang="it-IT" dirty="0">
                <a:ea typeface="ＭＳ Ｐゴシック" pitchFamily="34" charset="-128"/>
              </a:rPr>
              <a:t>La prima fase del Sistema </a:t>
            </a:r>
            <a:r>
              <a:rPr lang="it-IT" dirty="0" err="1">
                <a:ea typeface="ＭＳ Ｐゴシック" pitchFamily="34" charset="-128"/>
              </a:rPr>
              <a:t>Exterra</a:t>
            </a:r>
            <a:r>
              <a:rPr lang="it-IT" dirty="0">
                <a:ea typeface="ＭＳ Ｐゴシック" pitchFamily="34" charset="-128"/>
              </a:rPr>
              <a:t> consiste nella installazione delle postazioni per il</a:t>
            </a:r>
          </a:p>
          <a:p>
            <a:r>
              <a:rPr lang="it-IT" dirty="0">
                <a:ea typeface="ＭＳ Ｐゴシック" pitchFamily="34" charset="-128"/>
              </a:rPr>
              <a:t>monitoraggio, all’esterno a dove necessario anche all’interno. Le postazioni</a:t>
            </a:r>
          </a:p>
          <a:p>
            <a:r>
              <a:rPr lang="it-IT" dirty="0">
                <a:ea typeface="ＭＳ Ｐゴシック" pitchFamily="34" charset="-128"/>
              </a:rPr>
              <a:t>sotterranee contengono elementi in legno non trattato, chiamati Intercettori. Queste</a:t>
            </a:r>
          </a:p>
          <a:p>
            <a:r>
              <a:rPr lang="it-IT" dirty="0">
                <a:ea typeface="ＭＳ Ｐゴシック" pitchFamily="34" charset="-128"/>
              </a:rPr>
              <a:t>vengono controllate a intervalli regolari, per controllare l’inizio del consumo degli</a:t>
            </a:r>
          </a:p>
          <a:p>
            <a:r>
              <a:rPr lang="it-IT" dirty="0">
                <a:ea typeface="ＭＳ Ｐゴシック" pitchFamily="34" charset="-128"/>
              </a:rPr>
              <a:t>intercettori da parte delle Termiti. Le esche possono essere collocate nelle postazioni</a:t>
            </a:r>
          </a:p>
          <a:p>
            <a:r>
              <a:rPr lang="it-IT" dirty="0">
                <a:ea typeface="ＭＳ Ｐゴシック" pitchFamily="34" charset="-128"/>
              </a:rPr>
              <a:t>per interno sin dall’inizio della prima fase.</a:t>
            </a:r>
          </a:p>
          <a:p>
            <a:endParaRPr lang="it-IT" b="1" dirty="0">
              <a:ea typeface="ＭＳ Ｐゴシック" pitchFamily="34" charset="-128"/>
            </a:endParaRPr>
          </a:p>
          <a:p>
            <a:endParaRPr lang="it-IT" dirty="0">
              <a:ea typeface="ＭＳ Ｐゴシック" pitchFamily="34" charset="-128"/>
            </a:endParaRPr>
          </a:p>
        </p:txBody>
      </p:sp>
    </p:spTree>
    <p:extLst>
      <p:ext uri="{BB962C8B-B14F-4D97-AF65-F5344CB8AC3E}">
        <p14:creationId xmlns:p14="http://schemas.microsoft.com/office/powerpoint/2010/main" val="4212950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1796114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389192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1045854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16724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69438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3944853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4048302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2093692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49375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E747603D-7211-4CBB-96C4-D445D70D076B}" type="slidenum">
              <a:rPr lang="sv-SE" smtClean="0"/>
              <a:pPr>
                <a:defRPr/>
              </a:pPr>
              <a:t>3</a:t>
            </a:fld>
            <a:endParaRPr lang="sv-SE"/>
          </a:p>
        </p:txBody>
      </p:sp>
    </p:spTree>
    <p:extLst>
      <p:ext uri="{BB962C8B-B14F-4D97-AF65-F5344CB8AC3E}">
        <p14:creationId xmlns:p14="http://schemas.microsoft.com/office/powerpoint/2010/main" val="92307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1253925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xfrm>
            <a:off x="685800" y="4343400"/>
            <a:ext cx="5486400" cy="4114800"/>
          </a:xfrm>
          <a:noFill/>
          <a:ln/>
        </p:spPr>
        <p:txBody>
          <a:bodyPr/>
          <a:lstStyle/>
          <a:p>
            <a:r>
              <a:rPr lang="it-IT" b="1" dirty="0">
                <a:ea typeface="ＭＳ Ｐゴシック" pitchFamily="34" charset="-128"/>
              </a:rPr>
              <a:t>Intercettazione: </a:t>
            </a:r>
            <a:r>
              <a:rPr lang="it-IT" b="0" dirty="0">
                <a:ea typeface="ＭＳ Ｐゴシック" pitchFamily="34" charset="-128"/>
              </a:rPr>
              <a:t>il Service Supervisor deve avvisare il Service Manager e l’Ufficio Tecnico dell’avvenuta intercettazione, dovranno essere successivamente pianificati n.8 controlli ogni 45 giorni per garantire la presenza costante di prodotto all’interno delle postazioni. Interventi troppo distanti nel tempo potrebbero causare la perdita di connessione della colonia che, non trovando prodotto nelle postazioni, abbandona l’impianto.</a:t>
            </a:r>
            <a:endParaRPr lang="it-IT" dirty="0">
              <a:ea typeface="ＭＳ Ｐゴシック" pitchFamily="34" charset="-128"/>
            </a:endParaRPr>
          </a:p>
        </p:txBody>
      </p:sp>
    </p:spTree>
    <p:extLst>
      <p:ext uri="{BB962C8B-B14F-4D97-AF65-F5344CB8AC3E}">
        <p14:creationId xmlns:p14="http://schemas.microsoft.com/office/powerpoint/2010/main" val="2591347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xfrm>
            <a:off x="685800" y="4343400"/>
            <a:ext cx="5486400" cy="4114800"/>
          </a:xfrm>
          <a:noFill/>
          <a:ln/>
        </p:spPr>
        <p:txBody>
          <a:bodyPr/>
          <a:lstStyle/>
          <a:p>
            <a:r>
              <a:rPr lang="it-IT" b="1" dirty="0">
                <a:ea typeface="ＭＳ Ｐゴシック" pitchFamily="34" charset="-128"/>
              </a:rPr>
              <a:t>Intercettazione: </a:t>
            </a:r>
            <a:r>
              <a:rPr lang="it-IT" b="0" dirty="0">
                <a:ea typeface="ＭＳ Ｐゴシック" pitchFamily="34" charset="-128"/>
              </a:rPr>
              <a:t>il Service Supervisor deve avvisare il Service Manager e l’Ufficio Tecnico dell’avvenuta intercettazione, dovranno essere successivamente pianificati n.8 controlli ogni 45 giorni per garantire la presenza costante di prodotto all’interno delle postazioni. Interventi troppo distanti nel tempo potrebbero causare la perdita di connessione della colonia che, non trovando prodotto nelle postazioni, abbandona l’impianto.</a:t>
            </a:r>
            <a:endParaRPr lang="it-IT" dirty="0">
              <a:ea typeface="ＭＳ Ｐゴシック" pitchFamily="34" charset="-128"/>
            </a:endParaRPr>
          </a:p>
        </p:txBody>
      </p:sp>
    </p:spTree>
    <p:extLst>
      <p:ext uri="{BB962C8B-B14F-4D97-AF65-F5344CB8AC3E}">
        <p14:creationId xmlns:p14="http://schemas.microsoft.com/office/powerpoint/2010/main" val="2546093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1110109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3821211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1110272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xfrm>
            <a:off x="685800" y="4343400"/>
            <a:ext cx="5486400" cy="4114800"/>
          </a:xfrm>
          <a:noFill/>
          <a:ln/>
        </p:spPr>
        <p:txBody>
          <a:bodyPr/>
          <a:lstStyle/>
          <a:p>
            <a:r>
              <a:rPr lang="it-IT" b="1" dirty="0">
                <a:ea typeface="ＭＳ Ｐゴシック" pitchFamily="34" charset="-128"/>
              </a:rPr>
              <a:t>Fase di eliminazione</a:t>
            </a:r>
          </a:p>
          <a:p>
            <a:r>
              <a:rPr lang="it-IT" dirty="0">
                <a:ea typeface="ＭＳ Ｐゴシック" pitchFamily="34" charset="-128"/>
              </a:rPr>
              <a:t>La fase di eliminazione comincia quando le Termiti sono intercettate dai controlli</a:t>
            </a:r>
          </a:p>
          <a:p>
            <a:r>
              <a:rPr lang="it-IT" dirty="0">
                <a:ea typeface="ＭＳ Ｐゴシック" pitchFamily="34" charset="-128"/>
              </a:rPr>
              <a:t>effettuati sulle postazioni sotterranee, nei giardini o nei marciapiedi, o quando hanno</a:t>
            </a:r>
          </a:p>
          <a:p>
            <a:r>
              <a:rPr lang="it-IT" dirty="0">
                <a:ea typeface="ＭＳ Ｐゴシック" pitchFamily="34" charset="-128"/>
              </a:rPr>
              <a:t>cominciato a consumare l’esca nelle postazioni interne. A questo punto si colloca</a:t>
            </a:r>
          </a:p>
          <a:p>
            <a:r>
              <a:rPr lang="it-IT" dirty="0">
                <a:ea typeface="ＭＳ Ｐゴシック" pitchFamily="34" charset="-128"/>
              </a:rPr>
              <a:t>l’esca nelle postazioni sotterranee dove si è riscontrata la presenza di Termiti.</a:t>
            </a:r>
          </a:p>
          <a:p>
            <a:r>
              <a:rPr lang="it-IT" dirty="0">
                <a:ea typeface="ＭＳ Ｐゴシック" pitchFamily="34" charset="-128"/>
              </a:rPr>
              <a:t>La durata della fase di eliminazione non può essere quantificata esattamente, ma</a:t>
            </a:r>
          </a:p>
          <a:p>
            <a:r>
              <a:rPr lang="it-IT" dirty="0">
                <a:ea typeface="ＭＳ Ｐゴシック" pitchFamily="34" charset="-128"/>
              </a:rPr>
              <a:t>all’incirca può durare un anno. I controlli si effettuano durante tutta la fase di</a:t>
            </a:r>
          </a:p>
          <a:p>
            <a:r>
              <a:rPr lang="it-IT" dirty="0">
                <a:ea typeface="ＭＳ Ｐゴシック" pitchFamily="34" charset="-128"/>
              </a:rPr>
              <a:t>eliminazione con una frequenza raccomandata dalla azienda di </a:t>
            </a:r>
            <a:r>
              <a:rPr lang="it-IT" dirty="0" err="1">
                <a:ea typeface="ＭＳ Ｐゴシック" pitchFamily="34" charset="-128"/>
              </a:rPr>
              <a:t>Pest</a:t>
            </a:r>
            <a:r>
              <a:rPr lang="it-IT" dirty="0">
                <a:ea typeface="ＭＳ Ｐゴシック" pitchFamily="34" charset="-128"/>
              </a:rPr>
              <a:t> Control. Questa</a:t>
            </a:r>
          </a:p>
          <a:p>
            <a:r>
              <a:rPr lang="it-IT" dirty="0">
                <a:ea typeface="ＭＳ Ｐゴシック" pitchFamily="34" charset="-128"/>
              </a:rPr>
              <a:t>frequenza varia in funzione della velocità del consumo delle esche da parte delle</a:t>
            </a:r>
          </a:p>
          <a:p>
            <a:r>
              <a:rPr lang="it-IT" dirty="0">
                <a:ea typeface="ＭＳ Ｐゴシック" pitchFamily="34" charset="-128"/>
              </a:rPr>
              <a:t>termiti.</a:t>
            </a:r>
          </a:p>
        </p:txBody>
      </p:sp>
    </p:spTree>
    <p:extLst>
      <p:ext uri="{BB962C8B-B14F-4D97-AF65-F5344CB8AC3E}">
        <p14:creationId xmlns:p14="http://schemas.microsoft.com/office/powerpoint/2010/main" val="2112017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xfrm>
            <a:off x="685800" y="4343400"/>
            <a:ext cx="5486400" cy="4114800"/>
          </a:xfrm>
          <a:noFill/>
          <a:ln/>
        </p:spPr>
        <p:txBody>
          <a:bodyPr/>
          <a:lstStyle/>
          <a:p>
            <a:pPr>
              <a:lnSpc>
                <a:spcPct val="80000"/>
              </a:lnSpc>
            </a:pPr>
            <a:endParaRPr lang="it-IT" sz="900" dirty="0">
              <a:ea typeface="ＭＳ Ｐゴシック" pitchFamily="34" charset="-128"/>
            </a:endParaRPr>
          </a:p>
        </p:txBody>
      </p:sp>
    </p:spTree>
    <p:extLst>
      <p:ext uri="{BB962C8B-B14F-4D97-AF65-F5344CB8AC3E}">
        <p14:creationId xmlns:p14="http://schemas.microsoft.com/office/powerpoint/2010/main" val="98985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p:spPr>
        <p:txBody>
          <a:bodyPr/>
          <a:lstStyle/>
          <a:p>
            <a:r>
              <a:rPr lang="it-IT" dirty="0">
                <a:ea typeface="ＭＳ Ｐゴシック" pitchFamily="34" charset="-128"/>
              </a:rPr>
              <a:t>I mezzi di difesa curativa, pur se necessari per eliminare le infestazioni in atto, devono essere necessariamente affiancati</a:t>
            </a:r>
            <a:r>
              <a:rPr lang="it-IT" baseline="0" dirty="0">
                <a:ea typeface="ＭＳ Ｐゴシック" pitchFamily="34" charset="-128"/>
              </a:rPr>
              <a:t> dai mezzi e metodi di difesa preventiva che tendono a impedire nuove e possibili infestazioni, creando condizioni </a:t>
            </a:r>
            <a:r>
              <a:rPr lang="it-IT" baseline="0" dirty="0" err="1">
                <a:ea typeface="ＭＳ Ｐゴシック" pitchFamily="34" charset="-128"/>
              </a:rPr>
              <a:t>microambientali</a:t>
            </a:r>
            <a:r>
              <a:rPr lang="it-IT" baseline="0" dirty="0">
                <a:ea typeface="ＭＳ Ｐゴシック" pitchFamily="34" charset="-128"/>
              </a:rPr>
              <a:t> sfavorevoli allo sviluppo delle termiti e favorevoli alla salvaguardia dei manufatti lignei (isolamento delle testate delle murature e costruzione di apposite nicchie di alloggiamento, possibilmente con pareti in mattoni pressati per un più facile assorbimento e cessione dell’umidità, distacco delle testate delle tavole dalla muratura di </a:t>
            </a:r>
            <a:r>
              <a:rPr lang="it-IT" baseline="0" dirty="0" err="1">
                <a:ea typeface="ＭＳ Ｐゴシック" pitchFamily="34" charset="-128"/>
              </a:rPr>
              <a:t>almento</a:t>
            </a:r>
            <a:r>
              <a:rPr lang="it-IT" baseline="0" dirty="0">
                <a:ea typeface="ＭＳ Ｐゴシック" pitchFamily="34" charset="-128"/>
              </a:rPr>
              <a:t> 5 mm, aerazione delle strutture e dei sottotetti, controllo dell’umidità ed eliminazioni delle infiltrazioni di acqua piovana, riduzione al minimo delle escursioni termiche per impedire la condensa)</a:t>
            </a:r>
            <a:endParaRPr lang="it-IT" dirty="0">
              <a:ea typeface="ＭＳ Ｐゴシック" pitchFamily="34" charset="-128"/>
            </a:endParaRPr>
          </a:p>
        </p:txBody>
      </p:sp>
    </p:spTree>
    <p:extLst>
      <p:ext uri="{BB962C8B-B14F-4D97-AF65-F5344CB8AC3E}">
        <p14:creationId xmlns:p14="http://schemas.microsoft.com/office/powerpoint/2010/main" val="3037457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47603D-7211-4CBB-96C4-D445D70D076B}" type="slidenum">
              <a:rPr lang="sv-SE" smtClean="0"/>
              <a:pPr>
                <a:defRPr/>
              </a:pPr>
              <a:t>43</a:t>
            </a:fld>
            <a:endParaRPr lang="sv-SE"/>
          </a:p>
        </p:txBody>
      </p:sp>
    </p:spTree>
    <p:extLst>
      <p:ext uri="{BB962C8B-B14F-4D97-AF65-F5344CB8AC3E}">
        <p14:creationId xmlns:p14="http://schemas.microsoft.com/office/powerpoint/2010/main" val="160416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E747603D-7211-4CBB-96C4-D445D70D076B}" type="slidenum">
              <a:rPr lang="sv-SE" smtClean="0"/>
              <a:pPr>
                <a:defRPr/>
              </a:pPr>
              <a:t>4</a:t>
            </a:fld>
            <a:endParaRPr lang="sv-SE"/>
          </a:p>
        </p:txBody>
      </p:sp>
    </p:spTree>
    <p:extLst>
      <p:ext uri="{BB962C8B-B14F-4D97-AF65-F5344CB8AC3E}">
        <p14:creationId xmlns:p14="http://schemas.microsoft.com/office/powerpoint/2010/main" val="2815981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47603D-7211-4CBB-96C4-D445D70D076B}" type="slidenum">
              <a:rPr lang="sv-SE" smtClean="0"/>
              <a:pPr>
                <a:defRPr/>
              </a:pPr>
              <a:t>44</a:t>
            </a:fld>
            <a:endParaRPr lang="sv-SE"/>
          </a:p>
        </p:txBody>
      </p:sp>
    </p:spTree>
    <p:extLst>
      <p:ext uri="{BB962C8B-B14F-4D97-AF65-F5344CB8AC3E}">
        <p14:creationId xmlns:p14="http://schemas.microsoft.com/office/powerpoint/2010/main" val="286403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47603D-7211-4CBB-96C4-D445D70D076B}" type="slidenum">
              <a:rPr lang="sv-SE" smtClean="0"/>
              <a:pPr>
                <a:defRPr/>
              </a:pPr>
              <a:t>45</a:t>
            </a:fld>
            <a:endParaRPr lang="sv-SE"/>
          </a:p>
        </p:txBody>
      </p:sp>
    </p:spTree>
    <p:extLst>
      <p:ext uri="{BB962C8B-B14F-4D97-AF65-F5344CB8AC3E}">
        <p14:creationId xmlns:p14="http://schemas.microsoft.com/office/powerpoint/2010/main" val="1890637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47603D-7211-4CBB-96C4-D445D70D076B}" type="slidenum">
              <a:rPr lang="sv-SE" smtClean="0"/>
              <a:pPr>
                <a:defRPr/>
              </a:pPr>
              <a:t>46</a:t>
            </a:fld>
            <a:endParaRPr lang="sv-SE"/>
          </a:p>
        </p:txBody>
      </p:sp>
    </p:spTree>
    <p:extLst>
      <p:ext uri="{BB962C8B-B14F-4D97-AF65-F5344CB8AC3E}">
        <p14:creationId xmlns:p14="http://schemas.microsoft.com/office/powerpoint/2010/main" val="2932828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47603D-7211-4CBB-96C4-D445D70D076B}" type="slidenum">
              <a:rPr lang="sv-SE" smtClean="0"/>
              <a:pPr>
                <a:defRPr/>
              </a:pPr>
              <a:t>47</a:t>
            </a:fld>
            <a:endParaRPr lang="sv-SE"/>
          </a:p>
        </p:txBody>
      </p:sp>
    </p:spTree>
    <p:extLst>
      <p:ext uri="{BB962C8B-B14F-4D97-AF65-F5344CB8AC3E}">
        <p14:creationId xmlns:p14="http://schemas.microsoft.com/office/powerpoint/2010/main" val="2897036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47603D-7211-4CBB-96C4-D445D70D076B}" type="slidenum">
              <a:rPr lang="sv-SE" smtClean="0"/>
              <a:pPr>
                <a:defRPr/>
              </a:pPr>
              <a:t>48</a:t>
            </a:fld>
            <a:endParaRPr lang="sv-SE"/>
          </a:p>
        </p:txBody>
      </p:sp>
    </p:spTree>
    <p:extLst>
      <p:ext uri="{BB962C8B-B14F-4D97-AF65-F5344CB8AC3E}">
        <p14:creationId xmlns:p14="http://schemas.microsoft.com/office/powerpoint/2010/main" val="3600727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47603D-7211-4CBB-96C4-D445D70D076B}" type="slidenum">
              <a:rPr lang="sv-SE" smtClean="0"/>
              <a:pPr>
                <a:defRPr/>
              </a:pPr>
              <a:t>49</a:t>
            </a:fld>
            <a:endParaRPr lang="sv-SE"/>
          </a:p>
        </p:txBody>
      </p:sp>
    </p:spTree>
    <p:extLst>
      <p:ext uri="{BB962C8B-B14F-4D97-AF65-F5344CB8AC3E}">
        <p14:creationId xmlns:p14="http://schemas.microsoft.com/office/powerpoint/2010/main" val="1575982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253286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uno dei motivi più frequenti di contatto da parte dei clienti. </a:t>
            </a:r>
          </a:p>
          <a:p>
            <a:r>
              <a:rPr lang="it-IT" dirty="0">
                <a:ea typeface="ＭＳ Ｐゴシック" pitchFamily="34" charset="-128"/>
              </a:rPr>
              <a:t>La</a:t>
            </a:r>
            <a:r>
              <a:rPr lang="it-IT" baseline="0" dirty="0">
                <a:ea typeface="ＭＳ Ｐゴシック" pitchFamily="34" charset="-128"/>
              </a:rPr>
              <a:t> conoscenza delle modalità di espansione, ci permette di rispondere alle classiche domande dei clienti: ‘Perché dovrei avercele anch’io?’, ‘Le avete attirate voi con l’insetticida’</a:t>
            </a:r>
          </a:p>
          <a:p>
            <a:r>
              <a:rPr lang="it-IT" baseline="0" dirty="0">
                <a:ea typeface="ＭＳ Ｐゴシック" pitchFamily="34" charset="-128"/>
              </a:rPr>
              <a:t>Si espandono anche per PROPAGGINE e SOCIOTOMIA, sono modalità simili, cambia lo stadio vitale in cui avviene il distacco (una parte di colonia si stacca per fondarne un’altra)</a:t>
            </a:r>
            <a:endParaRPr lang="it-IT" dirty="0">
              <a:ea typeface="ＭＳ Ｐゴシック" pitchFamily="34" charset="-128"/>
            </a:endParaRPr>
          </a:p>
          <a:p>
            <a:endParaRPr lang="it-IT" dirty="0"/>
          </a:p>
        </p:txBody>
      </p:sp>
      <p:sp>
        <p:nvSpPr>
          <p:cNvPr id="4" name="Segnaposto numero diapositiva 3"/>
          <p:cNvSpPr>
            <a:spLocks noGrp="1"/>
          </p:cNvSpPr>
          <p:nvPr>
            <p:ph type="sldNum" sz="quarter" idx="10"/>
          </p:nvPr>
        </p:nvSpPr>
        <p:spPr/>
        <p:txBody>
          <a:bodyPr/>
          <a:lstStyle/>
          <a:p>
            <a:pPr>
              <a:defRPr/>
            </a:pPr>
            <a:fld id="{E747603D-7211-4CBB-96C4-D445D70D076B}" type="slidenum">
              <a:rPr lang="sv-SE" smtClean="0"/>
              <a:pPr>
                <a:defRPr/>
              </a:pPr>
              <a:t>5</a:t>
            </a:fld>
            <a:endParaRPr lang="sv-SE"/>
          </a:p>
        </p:txBody>
      </p:sp>
    </p:spTree>
    <p:extLst>
      <p:ext uri="{BB962C8B-B14F-4D97-AF65-F5344CB8AC3E}">
        <p14:creationId xmlns:p14="http://schemas.microsoft.com/office/powerpoint/2010/main" val="36015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E747603D-7211-4CBB-96C4-D445D70D076B}" type="slidenum">
              <a:rPr lang="sv-SE" smtClean="0"/>
              <a:pPr>
                <a:defRPr/>
              </a:pPr>
              <a:t>6</a:t>
            </a:fld>
            <a:endParaRPr lang="sv-SE"/>
          </a:p>
        </p:txBody>
      </p:sp>
    </p:spTree>
    <p:extLst>
      <p:ext uri="{BB962C8B-B14F-4D97-AF65-F5344CB8AC3E}">
        <p14:creationId xmlns:p14="http://schemas.microsoft.com/office/powerpoint/2010/main" val="182005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244000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xfrm>
            <a:off x="685800" y="4343400"/>
            <a:ext cx="5486400" cy="4114800"/>
          </a:xfrm>
          <a:noFill/>
          <a:ln/>
        </p:spPr>
        <p:txBody>
          <a:bodyPr/>
          <a:lstStyle/>
          <a:p>
            <a:r>
              <a:rPr lang="it-IT" b="1" dirty="0">
                <a:ea typeface="ＭＳ Ｐゴシック" pitchFamily="34" charset="-128"/>
              </a:rPr>
              <a:t>Materiale attaccato</a:t>
            </a:r>
          </a:p>
          <a:p>
            <a:r>
              <a:rPr lang="it-IT" dirty="0" err="1">
                <a:ea typeface="ＭＳ Ｐゴシック" pitchFamily="34" charset="-128"/>
              </a:rPr>
              <a:t>Reticulitermes</a:t>
            </a:r>
            <a:r>
              <a:rPr lang="it-IT" dirty="0">
                <a:ea typeface="ＭＳ Ｐゴシック" pitchFamily="34" charset="-128"/>
              </a:rPr>
              <a:t> </a:t>
            </a:r>
            <a:r>
              <a:rPr lang="it-IT" dirty="0" err="1">
                <a:ea typeface="ＭＳ Ｐゴシック" pitchFamily="34" charset="-128"/>
              </a:rPr>
              <a:t>lucifugus</a:t>
            </a:r>
            <a:r>
              <a:rPr lang="it-IT" dirty="0">
                <a:ea typeface="ＭＳ Ｐゴシック" pitchFamily="34" charset="-128"/>
              </a:rPr>
              <a:t> attacca principalmente le piante agrarie e forestali vecchie o deperite. In ambiente</a:t>
            </a:r>
          </a:p>
          <a:p>
            <a:r>
              <a:rPr lang="it-IT" dirty="0">
                <a:ea typeface="ＭＳ Ｐゴシック" pitchFamily="34" charset="-128"/>
              </a:rPr>
              <a:t>urbano attacca le piante dei viali o dei giardini e da qui può passare ad infestare le strutture lignee delle</a:t>
            </a:r>
          </a:p>
          <a:p>
            <a:r>
              <a:rPr lang="it-IT" dirty="0">
                <a:ea typeface="ＭＳ Ｐゴシック" pitchFamily="34" charset="-128"/>
              </a:rPr>
              <a:t>abitazioni, delle chiese, dei monumenti e anche i materiali cartacei degli archivi e delle biblioteche.</a:t>
            </a:r>
          </a:p>
          <a:p>
            <a:r>
              <a:rPr lang="it-IT" dirty="0">
                <a:ea typeface="ＭＳ Ｐゴシック" pitchFamily="34" charset="-128"/>
              </a:rPr>
              <a:t>Condizione essenziale per questo passaggio è l'alto tasso di umidità che devono avere le strutture lignee e</a:t>
            </a:r>
          </a:p>
          <a:p>
            <a:r>
              <a:rPr lang="it-IT" dirty="0">
                <a:ea typeface="ＭＳ Ｐゴシック" pitchFamily="34" charset="-128"/>
              </a:rPr>
              <a:t>gli ambienti in cui le strutture, i libri e i documenti d'archivio sono contenuti. Una volta avvenuto il</a:t>
            </a:r>
          </a:p>
          <a:p>
            <a:r>
              <a:rPr lang="it-IT" dirty="0">
                <a:ea typeface="ＭＳ Ｐゴシック" pitchFamily="34" charset="-128"/>
              </a:rPr>
              <a:t>passaggio, l'infestazione </a:t>
            </a:r>
            <a:r>
              <a:rPr lang="it-IT" dirty="0" err="1">
                <a:ea typeface="ＭＳ Ｐゴシック" pitchFamily="34" charset="-128"/>
              </a:rPr>
              <a:t>termitica</a:t>
            </a:r>
            <a:r>
              <a:rPr lang="it-IT" dirty="0">
                <a:ea typeface="ＭＳ Ｐゴシック" pitchFamily="34" charset="-128"/>
              </a:rPr>
              <a:t> si stabilizza e può propagarsi anche se le condizioni di umidità non sono</a:t>
            </a:r>
          </a:p>
          <a:p>
            <a:r>
              <a:rPr lang="it-IT" dirty="0">
                <a:ea typeface="ＭＳ Ｐゴシック" pitchFamily="34" charset="-128"/>
              </a:rPr>
              <a:t>più idonee. Ciò è reso possibile in quanto le termiti in generale e </a:t>
            </a:r>
            <a:r>
              <a:rPr lang="it-IT" dirty="0" err="1">
                <a:ea typeface="ＭＳ Ｐゴシック" pitchFamily="34" charset="-128"/>
              </a:rPr>
              <a:t>Reticulitermes</a:t>
            </a:r>
            <a:r>
              <a:rPr lang="it-IT" dirty="0">
                <a:ea typeface="ＭＳ Ｐゴシック" pitchFamily="34" charset="-128"/>
              </a:rPr>
              <a:t> </a:t>
            </a:r>
            <a:r>
              <a:rPr lang="it-IT" dirty="0" err="1">
                <a:ea typeface="ＭＳ Ｐゴシック" pitchFamily="34" charset="-128"/>
              </a:rPr>
              <a:t>lucifugus</a:t>
            </a:r>
            <a:r>
              <a:rPr lang="it-IT" dirty="0">
                <a:ea typeface="ＭＳ Ｐゴシック" pitchFamily="34" charset="-128"/>
              </a:rPr>
              <a:t> in particolare</a:t>
            </a:r>
          </a:p>
          <a:p>
            <a:r>
              <a:rPr lang="it-IT" dirty="0">
                <a:ea typeface="ＭＳ Ｐゴシック" pitchFamily="34" charset="-128"/>
              </a:rPr>
              <a:t>riescono a creare all'interno delle gallerie e delle celle le condizioni ottimali per la loro sopravvivenza e per le</a:t>
            </a:r>
          </a:p>
          <a:p>
            <a:r>
              <a:rPr lang="it-IT" dirty="0">
                <a:ea typeface="ＭＳ Ｐゴシック" pitchFamily="34" charset="-128"/>
              </a:rPr>
              <a:t>loro attività. Un'infiltrazione di acqua piovana, l'accumulo di umidità in una testata annegata nel muro o</a:t>
            </a:r>
          </a:p>
          <a:p>
            <a:r>
              <a:rPr lang="it-IT" dirty="0">
                <a:ea typeface="ＭＳ Ｐゴシック" pitchFamily="34" charset="-128"/>
              </a:rPr>
              <a:t>l'acqua di condensa nei punti di contatto tra legno o carta e materiale metallico possono essere fattori</a:t>
            </a:r>
          </a:p>
          <a:p>
            <a:r>
              <a:rPr lang="it-IT" dirty="0">
                <a:ea typeface="ＭＳ Ｐゴシック" pitchFamily="34" charset="-128"/>
              </a:rPr>
              <a:t>irresistibili di richiamo per </a:t>
            </a:r>
            <a:r>
              <a:rPr lang="it-IT" dirty="0" err="1">
                <a:ea typeface="ＭＳ Ｐゴシック" pitchFamily="34" charset="-128"/>
              </a:rPr>
              <a:t>Reticulitermes</a:t>
            </a:r>
            <a:r>
              <a:rPr lang="it-IT" dirty="0">
                <a:ea typeface="ＭＳ Ｐゴシック" pitchFamily="34" charset="-128"/>
              </a:rPr>
              <a:t> </a:t>
            </a:r>
            <a:r>
              <a:rPr lang="it-IT" dirty="0" err="1">
                <a:ea typeface="ＭＳ Ｐゴシック" pitchFamily="34" charset="-128"/>
              </a:rPr>
              <a:t>lucifugus</a:t>
            </a:r>
            <a:r>
              <a:rPr lang="it-IT" dirty="0">
                <a:ea typeface="ＭＳ Ｐゴシック" pitchFamily="34" charset="-128"/>
              </a:rPr>
              <a:t>.</a:t>
            </a:r>
          </a:p>
          <a:p>
            <a:r>
              <a:rPr lang="it-IT" b="1" dirty="0" err="1">
                <a:ea typeface="ＭＳ Ｐゴシック" pitchFamily="34" charset="-128"/>
              </a:rPr>
              <a:t>Bioetologia</a:t>
            </a:r>
            <a:endParaRPr lang="it-IT" b="1" dirty="0">
              <a:ea typeface="ＭＳ Ｐゴシック" pitchFamily="34" charset="-128"/>
            </a:endParaRPr>
          </a:p>
          <a:p>
            <a:r>
              <a:rPr lang="it-IT" dirty="0" err="1">
                <a:ea typeface="ＭＳ Ｐゴシック" pitchFamily="34" charset="-128"/>
              </a:rPr>
              <a:t>Reticulitermes</a:t>
            </a:r>
            <a:r>
              <a:rPr lang="it-IT" dirty="0">
                <a:ea typeface="ＭＳ Ｐゴシック" pitchFamily="34" charset="-128"/>
              </a:rPr>
              <a:t> </a:t>
            </a:r>
            <a:r>
              <a:rPr lang="it-IT" dirty="0" err="1">
                <a:ea typeface="ＭＳ Ｐゴシック" pitchFamily="34" charset="-128"/>
              </a:rPr>
              <a:t>lucifugus</a:t>
            </a:r>
            <a:r>
              <a:rPr lang="it-IT" dirty="0">
                <a:ea typeface="ＭＳ Ｐゴシック" pitchFamily="34" charset="-128"/>
              </a:rPr>
              <a:t> generalmente nidifica nel terreno, ma talvolta può nidificare nell'intercapedine tra le</a:t>
            </a:r>
          </a:p>
          <a:p>
            <a:r>
              <a:rPr lang="it-IT" dirty="0">
                <a:ea typeface="ＭＳ Ｐゴシック" pitchFamily="34" charset="-128"/>
              </a:rPr>
              <a:t>volte reali e il pavimento soprastante se quest'intercapedine è riempita di materiale terroso, o nelle cripte</a:t>
            </a:r>
          </a:p>
          <a:p>
            <a:r>
              <a:rPr lang="it-IT" dirty="0">
                <a:ea typeface="ＭＳ Ｐゴシック" pitchFamily="34" charset="-128"/>
              </a:rPr>
              <a:t>poco frequentate e contenenti materiale legnoso. Con riguardo all'attacco dei legni strutturali, appartiene alle</a:t>
            </a:r>
          </a:p>
          <a:p>
            <a:r>
              <a:rPr lang="it-IT" dirty="0">
                <a:ea typeface="ＭＳ Ｐゴシック" pitchFamily="34" charset="-128"/>
              </a:rPr>
              <a:t>"</a:t>
            </a:r>
            <a:r>
              <a:rPr lang="it-IT" b="1" dirty="0">
                <a:ea typeface="ＭＳ Ｐゴシック" pitchFamily="34" charset="-128"/>
              </a:rPr>
              <a:t>termiti sotterranee</a:t>
            </a:r>
            <a:r>
              <a:rPr lang="it-IT" dirty="0">
                <a:ea typeface="ＭＳ Ｐゴシック" pitchFamily="34" charset="-128"/>
              </a:rPr>
              <a:t>". La colonia è costituita dai reali veri, dai reali di complemento, dagli operai, dai</a:t>
            </a:r>
          </a:p>
          <a:p>
            <a:r>
              <a:rPr lang="it-IT" dirty="0">
                <a:ea typeface="ＭＳ Ｐゴシック" pitchFamily="34" charset="-128"/>
              </a:rPr>
              <a:t>soldati e dalle neanidi. La maggioranza della popolazione </a:t>
            </a:r>
            <a:r>
              <a:rPr lang="it-IT" dirty="0" err="1">
                <a:ea typeface="ＭＳ Ｐゴシック" pitchFamily="34" charset="-128"/>
              </a:rPr>
              <a:t>termitica</a:t>
            </a:r>
            <a:r>
              <a:rPr lang="it-IT" dirty="0">
                <a:ea typeface="ＭＳ Ｐゴシック" pitchFamily="34" charset="-128"/>
              </a:rPr>
              <a:t> è formata dagli operai; i soldati sono</a:t>
            </a:r>
          </a:p>
          <a:p>
            <a:r>
              <a:rPr lang="it-IT" dirty="0">
                <a:ea typeface="ＭＳ Ｐゴシック" pitchFamily="34" charset="-128"/>
              </a:rPr>
              <a:t>pochi e i reali pochissimi tranne nel periodo di aprile-maggio quando sono presenti molti alati prossimi a</a:t>
            </a:r>
          </a:p>
          <a:p>
            <a:r>
              <a:rPr lang="it-IT" dirty="0">
                <a:ea typeface="ＭＳ Ｐゴシック" pitchFamily="34" charset="-128"/>
              </a:rPr>
              <a:t>sciamare. I nidi sono costituiti da un altissimo numero di individui, fino a diverse centinaia di migliaia. Gli</a:t>
            </a:r>
          </a:p>
          <a:p>
            <a:r>
              <a:rPr lang="it-IT" dirty="0">
                <a:ea typeface="ＭＳ Ｐゴシック" pitchFamily="34" charset="-128"/>
              </a:rPr>
              <a:t>operai e le neanidi dal nido si spostano continuamente verso le strutture da attaccare e da queste in senso</a:t>
            </a:r>
          </a:p>
          <a:p>
            <a:r>
              <a:rPr lang="it-IT" dirty="0">
                <a:ea typeface="ＭＳ Ｐゴシック" pitchFamily="34" charset="-128"/>
              </a:rPr>
              <a:t>inverso attraverso i vuoti dei muri o dentro i tunnel da loro costruiti con rosume, terriccio e saliva. La</a:t>
            </a:r>
          </a:p>
          <a:p>
            <a:r>
              <a:rPr lang="it-IT" dirty="0">
                <a:ea typeface="ＭＳ Ｐゴシック" pitchFamily="34" charset="-128"/>
              </a:rPr>
              <a:t>sciamatura degli alati avviene generalmente in primavera avanzata inizio dell'estate e può durare oltre due</a:t>
            </a:r>
          </a:p>
          <a:p>
            <a:r>
              <a:rPr lang="it-IT" dirty="0">
                <a:ea typeface="ＭＳ Ｐゴシック" pitchFamily="34" charset="-128"/>
              </a:rPr>
              <a:t>mesi. Per agevolare la sciamatura degli alati gli operai e le neanidi preparano le vie d'uscita costituite</a:t>
            </a:r>
          </a:p>
          <a:p>
            <a:r>
              <a:rPr lang="it-IT" dirty="0">
                <a:ea typeface="ＭＳ Ｐゴシック" pitchFamily="34" charset="-128"/>
              </a:rPr>
              <a:t>generalmente da tunnel superficiali di rosume e saliva con fori variamente dislocati. Gli adulti, però, pare che</a:t>
            </a:r>
          </a:p>
          <a:p>
            <a:r>
              <a:rPr lang="it-IT" dirty="0">
                <a:ea typeface="ＭＳ Ｐゴシック" pitchFamily="34" charset="-128"/>
              </a:rPr>
              <a:t>nelle nostre zone non abbiano la capacità di fondare nuove colonie e che il compito dei reali veri sia assolto</a:t>
            </a:r>
          </a:p>
          <a:p>
            <a:r>
              <a:rPr lang="it-IT" dirty="0">
                <a:ea typeface="ＭＳ Ｐゴシック" pitchFamily="34" charset="-128"/>
              </a:rPr>
              <a:t>da reali di complemento e che la fondazione di una nuova colonia avvenga per "propaggine". In questo</a:t>
            </a:r>
          </a:p>
          <a:p>
            <a:r>
              <a:rPr lang="it-IT" dirty="0">
                <a:ea typeface="ＭＳ Ｐゴシック" pitchFamily="34" charset="-128"/>
              </a:rPr>
              <a:t>modo un'infestazione </a:t>
            </a:r>
            <a:r>
              <a:rPr lang="it-IT" dirty="0" err="1">
                <a:ea typeface="ＭＳ Ｐゴシック" pitchFamily="34" charset="-128"/>
              </a:rPr>
              <a:t>termitica</a:t>
            </a:r>
            <a:r>
              <a:rPr lang="it-IT" dirty="0">
                <a:ea typeface="ＭＳ Ｐゴシック" pitchFamily="34" charset="-128"/>
              </a:rPr>
              <a:t> limitata a una piccola zona può propagarsi in pochi anni a tutta la struttura</a:t>
            </a:r>
          </a:p>
          <a:p>
            <a:r>
              <a:rPr lang="it-IT" dirty="0">
                <a:ea typeface="ＭＳ Ｐゴシック" pitchFamily="34" charset="-128"/>
              </a:rPr>
              <a:t>lignea dell'edificio attaccato, specialmente se le condizioni </a:t>
            </a:r>
            <a:r>
              <a:rPr lang="it-IT" dirty="0" err="1">
                <a:ea typeface="ＭＳ Ｐゴシック" pitchFamily="34" charset="-128"/>
              </a:rPr>
              <a:t>microambientali</a:t>
            </a:r>
            <a:r>
              <a:rPr lang="it-IT" dirty="0">
                <a:ea typeface="ＭＳ Ｐゴシック" pitchFamily="34" charset="-128"/>
              </a:rPr>
              <a:t> sono favorevoli. Dato il grande</a:t>
            </a:r>
          </a:p>
          <a:p>
            <a:r>
              <a:rPr lang="it-IT" dirty="0">
                <a:ea typeface="ＭＳ Ｐゴシック" pitchFamily="34" charset="-128"/>
              </a:rPr>
              <a:t>numero dei componenti della colonia e la straordinaria voracità degli operai, si verificano continue conquiste</a:t>
            </a:r>
          </a:p>
          <a:p>
            <a:r>
              <a:rPr lang="it-IT" dirty="0">
                <a:ea typeface="ＭＳ Ｐゴシック" pitchFamily="34" charset="-128"/>
              </a:rPr>
              <a:t>di zone lignee da infestare. Per questi spostamenti </a:t>
            </a:r>
            <a:r>
              <a:rPr lang="it-IT" dirty="0" err="1">
                <a:ea typeface="ＭＳ Ｐゴシック" pitchFamily="34" charset="-128"/>
              </a:rPr>
              <a:t>Reticulitermes</a:t>
            </a:r>
            <a:r>
              <a:rPr lang="it-IT" dirty="0">
                <a:ea typeface="ＭＳ Ｐゴシック" pitchFamily="34" charset="-128"/>
              </a:rPr>
              <a:t> </a:t>
            </a:r>
            <a:r>
              <a:rPr lang="it-IT" dirty="0" err="1">
                <a:ea typeface="ＭＳ Ｐゴシック" pitchFamily="34" charset="-128"/>
              </a:rPr>
              <a:t>lucifugus</a:t>
            </a:r>
            <a:r>
              <a:rPr lang="it-IT" dirty="0">
                <a:ea typeface="ＭＳ Ｐゴシック" pitchFamily="34" charset="-128"/>
              </a:rPr>
              <a:t> costruisce gallerie non solo sulle</a:t>
            </a:r>
          </a:p>
          <a:p>
            <a:r>
              <a:rPr lang="it-IT" dirty="0">
                <a:ea typeface="ＭＳ Ｐゴシック" pitchFamily="34" charset="-128"/>
              </a:rPr>
              <a:t>superfici di supporti vari (muri, pietre, metalli, legno) che si trovano tra la sede della colonia e il legno di</a:t>
            </a:r>
          </a:p>
          <a:p>
            <a:r>
              <a:rPr lang="it-IT" dirty="0">
                <a:ea typeface="ＭＳ Ｐゴシック" pitchFamily="34" charset="-128"/>
              </a:rPr>
              <a:t>nuova conquista, ma anche gallerie pendule. Tali gallerie, che sono sempre a prova di luce e costruite con</a:t>
            </a:r>
          </a:p>
          <a:p>
            <a:r>
              <a:rPr lang="it-IT" dirty="0">
                <a:ea typeface="ＭＳ Ｐゴシック" pitchFamily="34" charset="-128"/>
              </a:rPr>
              <a:t>terriccio, rosume e saliva, possono collegare direttamente una struttura lignea con quella sottostante anche</a:t>
            </a:r>
          </a:p>
          <a:p>
            <a:r>
              <a:rPr lang="it-IT" dirty="0">
                <a:ea typeface="ＭＳ Ｐゴシック" pitchFamily="34" charset="-128"/>
              </a:rPr>
              <a:t>distante 80 cm. Le gallerie, del diametro di pochi millimetri e spesso perfettamente perpendicolari, non solo</a:t>
            </a:r>
          </a:p>
          <a:p>
            <a:r>
              <a:rPr lang="it-IT" dirty="0">
                <a:ea typeface="ＭＳ Ｐゴシック" pitchFamily="34" charset="-128"/>
              </a:rPr>
              <a:t>possono procedere dall'alto verso il basso (come stalattiti), ma anche dal basso verso l'alto (come stalagmiti)</a:t>
            </a:r>
          </a:p>
          <a:p>
            <a:r>
              <a:rPr lang="it-IT" dirty="0">
                <a:ea typeface="ＭＳ Ｐゴシック" pitchFamily="34" charset="-128"/>
              </a:rPr>
              <a:t>e sono chiamate "cannelli" o "camini".</a:t>
            </a:r>
          </a:p>
          <a:p>
            <a:r>
              <a:rPr lang="it-IT" b="1" dirty="0">
                <a:ea typeface="ＭＳ Ｐゴシック" pitchFamily="34" charset="-128"/>
              </a:rPr>
              <a:t>Danno</a:t>
            </a:r>
          </a:p>
          <a:p>
            <a:r>
              <a:rPr lang="it-IT" dirty="0">
                <a:ea typeface="ＭＳ Ｐゴシック" pitchFamily="34" charset="-128"/>
              </a:rPr>
              <a:t>L'azione di degrado provocata da </a:t>
            </a:r>
            <a:r>
              <a:rPr lang="it-IT" dirty="0" err="1">
                <a:ea typeface="ＭＳ Ｐゴシック" pitchFamily="34" charset="-128"/>
              </a:rPr>
              <a:t>Reticulitermes</a:t>
            </a:r>
            <a:r>
              <a:rPr lang="it-IT" dirty="0">
                <a:ea typeface="ＭＳ Ｐゴシック" pitchFamily="34" charset="-128"/>
              </a:rPr>
              <a:t> </a:t>
            </a:r>
            <a:r>
              <a:rPr lang="it-IT" dirty="0" err="1">
                <a:ea typeface="ＭＳ Ｐゴシック" pitchFamily="34" charset="-128"/>
              </a:rPr>
              <a:t>lucifugus</a:t>
            </a:r>
            <a:r>
              <a:rPr lang="it-IT" dirty="0">
                <a:ea typeface="ＭＳ Ｐゴシック" pitchFamily="34" charset="-128"/>
              </a:rPr>
              <a:t> è connessa con l'attività alimentare della specie a</a:t>
            </a:r>
          </a:p>
          <a:p>
            <a:r>
              <a:rPr lang="it-IT" dirty="0">
                <a:ea typeface="ＭＳ Ｐゴシック" pitchFamily="34" charset="-128"/>
              </a:rPr>
              <a:t>spese di manufatti lignei e di materiale cartaceo. Esistono, però delle peculiarità in dipendenza del tipo di</a:t>
            </a:r>
          </a:p>
          <a:p>
            <a:r>
              <a:rPr lang="it-IT" dirty="0">
                <a:ea typeface="ＭＳ Ｐゴシック" pitchFamily="34" charset="-128"/>
              </a:rPr>
              <a:t>manufatto su cui vale la pena di soffermarsi.</a:t>
            </a:r>
          </a:p>
          <a:p>
            <a:r>
              <a:rPr lang="it-IT" dirty="0">
                <a:ea typeface="ＭＳ Ｐゴシック" pitchFamily="34" charset="-128"/>
              </a:rPr>
              <a:t>Danni alle strutture</a:t>
            </a:r>
          </a:p>
          <a:p>
            <a:r>
              <a:rPr lang="it-IT" dirty="0">
                <a:ea typeface="ＭＳ Ｐゴシック" pitchFamily="34" charset="-128"/>
              </a:rPr>
              <a:t>Le strutture lignee, specialmente quelle delle coperture , sono soggette a escursioni termiche frequenti. Tali</a:t>
            </a:r>
          </a:p>
          <a:p>
            <a:r>
              <a:rPr lang="it-IT" dirty="0">
                <a:ea typeface="ＭＳ Ｐゴシック" pitchFamily="34" charset="-128"/>
              </a:rPr>
              <a:t>escursioni determinano fenomeni di condensa, e perciò di umidità, che si accumula sui vari elementi lignei</a:t>
            </a:r>
          </a:p>
          <a:p>
            <a:r>
              <a:rPr lang="it-IT" dirty="0">
                <a:ea typeface="ＭＳ Ｐゴシック" pitchFamily="34" charset="-128"/>
              </a:rPr>
              <a:t>specialmente nei punti a contatto con il muro. La situazione si aggrava se le strutture si trovano tra tetto e</a:t>
            </a:r>
          </a:p>
          <a:p>
            <a:r>
              <a:rPr lang="it-IT" dirty="0">
                <a:ea typeface="ＭＳ Ｐゴシック" pitchFamily="34" charset="-128"/>
              </a:rPr>
              <a:t>soffitto sottostante e il sottotetto, come spesso si verifica, non è aerato. Il legno umido attira le colonie</a:t>
            </a:r>
          </a:p>
          <a:p>
            <a:r>
              <a:rPr lang="it-IT" dirty="0" err="1">
                <a:ea typeface="ＭＳ Ｐゴシック" pitchFamily="34" charset="-128"/>
              </a:rPr>
              <a:t>termitiche</a:t>
            </a:r>
            <a:r>
              <a:rPr lang="it-IT" dirty="0">
                <a:ea typeface="ＭＳ Ｐゴシック" pitchFamily="34" charset="-128"/>
              </a:rPr>
              <a:t> che si localizzano inizialmente nelle testate delle travi annegate o prossime alla muratura o nelle</a:t>
            </a:r>
          </a:p>
          <a:p>
            <a:r>
              <a:rPr lang="it-IT" dirty="0">
                <a:ea typeface="ＭＳ Ｐゴシック" pitchFamily="34" charset="-128"/>
              </a:rPr>
              <a:t>strutture dei sottotetti . Le conseguenze possono essere molto gravi: si può avere il cedimento improvviso</a:t>
            </a:r>
          </a:p>
          <a:p>
            <a:r>
              <a:rPr lang="it-IT" dirty="0">
                <a:ea typeface="ＭＳ Ｐゴシック" pitchFamily="34" charset="-128"/>
              </a:rPr>
              <a:t>della trave interessata che può ripercuotersi negativamente su tutta la struttura. La situazione diventa</a:t>
            </a:r>
          </a:p>
          <a:p>
            <a:r>
              <a:rPr lang="it-IT" dirty="0">
                <a:ea typeface="ＭＳ Ｐゴシック" pitchFamily="34" charset="-128"/>
              </a:rPr>
              <a:t>estremamente problematica se viene ad essere interessata dall'infestazione la trave di colmo. Gli attacchi</a:t>
            </a:r>
          </a:p>
          <a:p>
            <a:r>
              <a:rPr lang="it-IT" dirty="0" err="1">
                <a:ea typeface="ＭＳ Ｐゴシック" pitchFamily="34" charset="-128"/>
              </a:rPr>
              <a:t>termitici</a:t>
            </a:r>
            <a:r>
              <a:rPr lang="it-IT" dirty="0">
                <a:ea typeface="ＭＳ Ｐゴシック" pitchFamily="34" charset="-128"/>
              </a:rPr>
              <a:t> alle strutture dei tetti, dei solai e dei soffitti rappresentano un grosso pericolo non solo per la</a:t>
            </a:r>
          </a:p>
          <a:p>
            <a:r>
              <a:rPr lang="it-IT" dirty="0">
                <a:ea typeface="ＭＳ Ｐゴシック" pitchFamily="34" charset="-128"/>
              </a:rPr>
              <a:t>stabilità di tali manufatti, ma soprattutto per le conseguenze sulla incolumità delle persone che vi</a:t>
            </a:r>
          </a:p>
          <a:p>
            <a:r>
              <a:rPr lang="it-IT" dirty="0">
                <a:ea typeface="ＭＳ Ｐゴシック" pitchFamily="34" charset="-128"/>
              </a:rPr>
              <a:t>sottostanno. Il pericolo è ancor più grave se si considera che le strutture, nella parte a vista non mostrano</a:t>
            </a:r>
          </a:p>
          <a:p>
            <a:r>
              <a:rPr lang="it-IT" dirty="0">
                <a:ea typeface="ＭＳ Ｐゴシック" pitchFamily="34" charset="-128"/>
              </a:rPr>
              <a:t>alcun segno di eventuali degradi </a:t>
            </a:r>
            <a:r>
              <a:rPr lang="it-IT" dirty="0" err="1">
                <a:ea typeface="ＭＳ Ｐゴシック" pitchFamily="34" charset="-128"/>
              </a:rPr>
              <a:t>termitici</a:t>
            </a:r>
            <a:r>
              <a:rPr lang="it-IT" dirty="0">
                <a:ea typeface="ＭＳ Ｐゴシック" pitchFamily="34" charset="-128"/>
              </a:rPr>
              <a:t>. Il fatto che le termiti siano lucifughe fa sì che esse scavino le</a:t>
            </a:r>
          </a:p>
          <a:p>
            <a:r>
              <a:rPr lang="it-IT" dirty="0">
                <a:ea typeface="ＭＳ Ｐゴシック" pitchFamily="34" charset="-128"/>
              </a:rPr>
              <a:t>gallerie solo all'interno della sezione del legno e lascino perfettamente integra la superficie esterna ; lo strato</a:t>
            </a:r>
          </a:p>
          <a:p>
            <a:r>
              <a:rPr lang="it-IT" dirty="0">
                <a:ea typeface="ＭＳ Ｐゴシック" pitchFamily="34" charset="-128"/>
              </a:rPr>
              <a:t>del legno lasciato indenne è molto esile tanto da cedere facilmente alla semplice pressione di una mano .</a:t>
            </a:r>
          </a:p>
          <a:p>
            <a:r>
              <a:rPr lang="it-IT" dirty="0">
                <a:ea typeface="ＭＳ Ｐゴシック" pitchFamily="34" charset="-128"/>
              </a:rPr>
              <a:t>Danni agli infissi</a:t>
            </a:r>
          </a:p>
          <a:p>
            <a:r>
              <a:rPr lang="it-IT" dirty="0">
                <a:ea typeface="ＭＳ Ｐゴシック" pitchFamily="34" charset="-128"/>
              </a:rPr>
              <a:t>I danni alle porte e alle finestre si verificano generalmente negli scantinati, nei locali situati sotto il piano</a:t>
            </a:r>
          </a:p>
          <a:p>
            <a:r>
              <a:rPr lang="it-IT" dirty="0">
                <a:ea typeface="ＭＳ Ｐゴシック" pitchFamily="34" charset="-128"/>
              </a:rPr>
              <a:t>stradale o negli ambienti che rimangono chiusi per molto tempo. Le parti degli infissi che vengono colpite</a:t>
            </a:r>
          </a:p>
          <a:p>
            <a:r>
              <a:rPr lang="it-IT" dirty="0">
                <a:ea typeface="ＭＳ Ｐゴシック" pitchFamily="34" charset="-128"/>
              </a:rPr>
              <a:t>per prima sono i telai e i controtelai a partire dal punto più vicino al pavimento. L’infestazione si mette in</a:t>
            </a:r>
          </a:p>
          <a:p>
            <a:r>
              <a:rPr lang="it-IT" dirty="0">
                <a:ea typeface="ＭＳ Ｐゴシック" pitchFamily="34" charset="-128"/>
              </a:rPr>
              <a:t>evidenza per in distacco delle pellicola pittorica superficiale che fa intravedere le gallerie </a:t>
            </a:r>
            <a:r>
              <a:rPr lang="it-IT" dirty="0" err="1">
                <a:ea typeface="ＭＳ Ｐゴシック" pitchFamily="34" charset="-128"/>
              </a:rPr>
              <a:t>termitiche</a:t>
            </a:r>
            <a:endParaRPr lang="it-IT" dirty="0">
              <a:ea typeface="ＭＳ Ｐゴシック" pitchFamily="34" charset="-128"/>
            </a:endParaRPr>
          </a:p>
          <a:p>
            <a:r>
              <a:rPr lang="it-IT" dirty="0">
                <a:ea typeface="ＭＳ Ｐゴシック" pitchFamily="34" charset="-128"/>
              </a:rPr>
              <a:t>sottostanti. L’entità dei danni può essere molto elevata nelle porte antiche e di valore storico ed artistico dei</a:t>
            </a:r>
          </a:p>
          <a:p>
            <a:r>
              <a:rPr lang="it-IT" dirty="0">
                <a:ea typeface="ＭＳ Ｐゴシック" pitchFamily="34" charset="-128"/>
              </a:rPr>
              <a:t>monumenti non aperti al pubblico e quindi frequentemente chiusi e non aerati .</a:t>
            </a:r>
          </a:p>
          <a:p>
            <a:r>
              <a:rPr lang="it-IT" dirty="0">
                <a:ea typeface="ＭＳ Ｐゴシック" pitchFamily="34" charset="-128"/>
              </a:rPr>
              <a:t>Danni alle biblioteche e agli archivi</a:t>
            </a:r>
          </a:p>
          <a:p>
            <a:r>
              <a:rPr lang="it-IT" dirty="0">
                <a:ea typeface="ＭＳ Ｐゴシック" pitchFamily="34" charset="-128"/>
              </a:rPr>
              <a:t>Quando l’infestazione si insedia sui libri di biblioteche umide l’entità dei danni sui libri aumenta rapidamente</a:t>
            </a:r>
          </a:p>
          <a:p>
            <a:r>
              <a:rPr lang="it-IT" dirty="0">
                <a:ea typeface="ＭＳ Ｐゴシック" pitchFamily="34" charset="-128"/>
              </a:rPr>
              <a:t>da un giorno all’altro. La carta, infatti, viene preferita al legno perché è formata praticamente tutta da</a:t>
            </a:r>
          </a:p>
          <a:p>
            <a:r>
              <a:rPr lang="it-IT" dirty="0">
                <a:ea typeface="ＭＳ Ｐゴシック" pitchFamily="34" charset="-128"/>
              </a:rPr>
              <a:t>cellulosa (almeno la carta antica), mentre nel legno sono presenti altre sostanze tra cui la lignina che non</a:t>
            </a:r>
          </a:p>
          <a:p>
            <a:r>
              <a:rPr lang="it-IT" dirty="0">
                <a:ea typeface="ＭＳ Ｐゴシック" pitchFamily="34" charset="-128"/>
              </a:rPr>
              <a:t>viene digerita dalle termiti. In un primo tempo il danno si limita alla parte prossima al taglio basso dei libri</a:t>
            </a:r>
          </a:p>
          <a:p>
            <a:r>
              <a:rPr lang="it-IT" dirty="0">
                <a:ea typeface="ＭＳ Ｐゴシック" pitchFamily="34" charset="-128"/>
              </a:rPr>
              <a:t>che è quella a contatto con la scaffalatura ; successivamente interessa tutta la parte interna dei volumi che</a:t>
            </a:r>
          </a:p>
          <a:p>
            <a:r>
              <a:rPr lang="it-IT" dirty="0">
                <a:ea typeface="ＭＳ Ｐゴシック" pitchFamily="34" charset="-128"/>
              </a:rPr>
              <a:t>viene totalmente distrutta e al suo posto si trovano le celle costruite dalle termiti, in sostituzione della massa</a:t>
            </a:r>
          </a:p>
          <a:p>
            <a:r>
              <a:rPr lang="it-IT" dirty="0">
                <a:ea typeface="ＭＳ Ｐゴシック" pitchFamily="34" charset="-128"/>
              </a:rPr>
              <a:t>di carta, con escrementi, terriccio e saliva</a:t>
            </a:r>
          </a:p>
        </p:txBody>
      </p:sp>
    </p:spTree>
    <p:extLst>
      <p:ext uri="{BB962C8B-B14F-4D97-AF65-F5344CB8AC3E}">
        <p14:creationId xmlns:p14="http://schemas.microsoft.com/office/powerpoint/2010/main" val="92715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685800" y="4343400"/>
            <a:ext cx="5486400" cy="4114800"/>
          </a:xfrm>
          <a:noFill/>
          <a:ln/>
        </p:spPr>
        <p:txBody>
          <a:bodyPr/>
          <a:lstStyle/>
          <a:p>
            <a:endParaRPr lang="it-IT" dirty="0">
              <a:ea typeface="ＭＳ Ｐゴシック" pitchFamily="34" charset="-128"/>
            </a:endParaRPr>
          </a:p>
        </p:txBody>
      </p:sp>
    </p:spTree>
    <p:extLst>
      <p:ext uri="{BB962C8B-B14F-4D97-AF65-F5344CB8AC3E}">
        <p14:creationId xmlns:p14="http://schemas.microsoft.com/office/powerpoint/2010/main" val="720857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4" name="Picture 10" descr="Border_stroked"/>
          <p:cNvPicPr>
            <a:picLocks noChangeAspect="1" noChangeArrowheads="1"/>
          </p:cNvPicPr>
          <p:nvPr userDrawn="1"/>
        </p:nvPicPr>
        <p:blipFill>
          <a:blip r:embed="rId2"/>
          <a:srcRect/>
          <a:stretch>
            <a:fillRect/>
          </a:stretch>
        </p:blipFill>
        <p:spPr bwMode="auto">
          <a:xfrm>
            <a:off x="0" y="-1588"/>
            <a:ext cx="9140825" cy="6859588"/>
          </a:xfrm>
          <a:prstGeom prst="rect">
            <a:avLst/>
          </a:prstGeom>
          <a:noFill/>
          <a:ln w="9525">
            <a:noFill/>
            <a:miter lim="800000"/>
            <a:headEnd/>
            <a:tailEnd/>
          </a:ln>
        </p:spPr>
      </p:pic>
      <p:pic>
        <p:nvPicPr>
          <p:cNvPr id="5" name="Picture 8" descr="Anticmex vit"/>
          <p:cNvPicPr>
            <a:picLocks noChangeAspect="1" noChangeArrowheads="1"/>
          </p:cNvPicPr>
          <p:nvPr userDrawn="1"/>
        </p:nvPicPr>
        <p:blipFill>
          <a:blip r:embed="rId3"/>
          <a:srcRect/>
          <a:stretch>
            <a:fillRect/>
          </a:stretch>
        </p:blipFill>
        <p:spPr bwMode="auto">
          <a:xfrm>
            <a:off x="6894513" y="6397625"/>
            <a:ext cx="2249487" cy="460375"/>
          </a:xfrm>
          <a:prstGeom prst="rect">
            <a:avLst/>
          </a:prstGeom>
          <a:noFill/>
          <a:ln w="9525">
            <a:noFill/>
            <a:miter lim="800000"/>
            <a:headEnd/>
            <a:tailEnd/>
          </a:ln>
        </p:spPr>
      </p:pic>
      <p:sp>
        <p:nvSpPr>
          <p:cNvPr id="5123" name="Rectangle 3"/>
          <p:cNvSpPr>
            <a:spLocks noGrp="1" noChangeArrowheads="1"/>
          </p:cNvSpPr>
          <p:nvPr>
            <p:ph type="ctrTitle"/>
          </p:nvPr>
        </p:nvSpPr>
        <p:spPr>
          <a:xfrm>
            <a:off x="533400" y="1371600"/>
            <a:ext cx="8077200" cy="3078163"/>
          </a:xfrm>
        </p:spPr>
        <p:txBody>
          <a:bodyPr/>
          <a:lstStyle>
            <a:lvl1pPr>
              <a:lnSpc>
                <a:spcPts val="4925"/>
              </a:lnSpc>
              <a:defRPr sz="4400">
                <a:solidFill>
                  <a:schemeClr val="bg1"/>
                </a:solidFill>
              </a:defRPr>
            </a:lvl1pPr>
          </a:lstStyle>
          <a:p>
            <a:r>
              <a:rPr lang="sv-SE"/>
              <a:t>Klicka här för att ändra format</a:t>
            </a:r>
          </a:p>
        </p:txBody>
      </p:sp>
      <p:sp>
        <p:nvSpPr>
          <p:cNvPr id="5135" name="Rectangle 15"/>
          <p:cNvSpPr>
            <a:spLocks noGrp="1" noChangeArrowheads="1"/>
          </p:cNvSpPr>
          <p:nvPr>
            <p:ph type="subTitle" sz="quarter" idx="1"/>
          </p:nvPr>
        </p:nvSpPr>
        <p:spPr>
          <a:xfrm>
            <a:off x="533400" y="4449763"/>
            <a:ext cx="8077200" cy="1493837"/>
          </a:xfrm>
        </p:spPr>
        <p:txBody>
          <a:bodyPr/>
          <a:lstStyle>
            <a:lvl1pPr marL="0" indent="0">
              <a:buFontTx/>
              <a:buNone/>
              <a:defRPr sz="2500">
                <a:solidFill>
                  <a:schemeClr val="bg1"/>
                </a:solidFill>
              </a:defRPr>
            </a:lvl1pPr>
          </a:lstStyle>
          <a:p>
            <a:r>
              <a:rPr lang="sv-SE"/>
              <a:t>Klicka här för att ändra format på underrubrik i bakgrunden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91300" y="457200"/>
            <a:ext cx="2019300" cy="5105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533400" y="457200"/>
            <a:ext cx="5905500" cy="5105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533400" y="1371600"/>
            <a:ext cx="3962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371600"/>
            <a:ext cx="3962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21" descr="Border_filled"/>
          <p:cNvPicPr>
            <a:picLocks noChangeAspect="1" noChangeArrowheads="1"/>
          </p:cNvPicPr>
          <p:nvPr userDrawn="1"/>
        </p:nvPicPr>
        <p:blipFill>
          <a:blip r:embed="rId14"/>
          <a:srcRect/>
          <a:stretch>
            <a:fillRect/>
          </a:stretch>
        </p:blipFill>
        <p:spPr bwMode="auto">
          <a:xfrm>
            <a:off x="0" y="-3175"/>
            <a:ext cx="9144000" cy="68611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533400" y="457200"/>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v-SE"/>
              <a:t>Klicka här för att ändra format</a:t>
            </a:r>
          </a:p>
        </p:txBody>
      </p:sp>
      <p:sp>
        <p:nvSpPr>
          <p:cNvPr id="1028" name="Rectangle 3"/>
          <p:cNvSpPr>
            <a:spLocks noGrp="1" noChangeArrowheads="1"/>
          </p:cNvSpPr>
          <p:nvPr>
            <p:ph type="body" idx="1"/>
          </p:nvPr>
        </p:nvSpPr>
        <p:spPr bwMode="auto">
          <a:xfrm>
            <a:off x="533400" y="1371600"/>
            <a:ext cx="8077200" cy="4191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29" name="Picture 11" descr="Anticmex vit"/>
          <p:cNvPicPr>
            <a:picLocks noChangeAspect="1" noChangeArrowheads="1"/>
          </p:cNvPicPr>
          <p:nvPr userDrawn="1"/>
        </p:nvPicPr>
        <p:blipFill>
          <a:blip r:embed="rId15"/>
          <a:srcRect/>
          <a:stretch>
            <a:fillRect/>
          </a:stretch>
        </p:blipFill>
        <p:spPr bwMode="auto">
          <a:xfrm>
            <a:off x="6894513" y="6397625"/>
            <a:ext cx="2249487" cy="460375"/>
          </a:xfrm>
          <a:prstGeom prst="rect">
            <a:avLst/>
          </a:prstGeom>
          <a:noFill/>
          <a:ln w="9525">
            <a:noFill/>
            <a:miter lim="800000"/>
            <a:headEnd/>
            <a:tailEnd/>
          </a:ln>
        </p:spPr>
      </p:pic>
      <p:sp>
        <p:nvSpPr>
          <p:cNvPr id="1056" name="Rectangle 32"/>
          <p:cNvSpPr>
            <a:spLocks noChangeArrowheads="1"/>
          </p:cNvSpPr>
          <p:nvPr userDrawn="1"/>
        </p:nvSpPr>
        <p:spPr bwMode="auto">
          <a:xfrm>
            <a:off x="9258300" y="31750"/>
            <a:ext cx="184150" cy="457200"/>
          </a:xfrm>
          <a:prstGeom prst="rect">
            <a:avLst/>
          </a:prstGeom>
          <a:noFill/>
          <a:ln w="9525">
            <a:noFill/>
            <a:miter lim="800000"/>
            <a:headEnd/>
            <a:tailEnd/>
          </a:ln>
        </p:spPr>
        <p:txBody>
          <a:bodyPr wrap="none">
            <a:spAutoFit/>
          </a:bodyPr>
          <a:lstStyle/>
          <a:p>
            <a:pPr eaLnBrk="0" hangingPunct="0">
              <a:defRPr/>
            </a:pPr>
            <a:endParaRPr lang="sv-SE">
              <a:ea typeface="ＭＳ Ｐゴシック" pitchFamily="32" charset="-128"/>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p:titleStyle>
    <p:bodyStyle>
      <a:lvl1pPr marL="266700" indent="-266700" algn="l" rtl="0" eaLnBrk="0" fontAlgn="base" hangingPunct="0">
        <a:spcBef>
          <a:spcPct val="30000"/>
        </a:spcBef>
        <a:spcAft>
          <a:spcPct val="0"/>
        </a:spcAft>
        <a:buBlip>
          <a:blip r:embed="rId16"/>
        </a:buBlip>
        <a:defRPr sz="1900">
          <a:solidFill>
            <a:schemeClr val="tx1"/>
          </a:solidFill>
          <a:latin typeface="+mn-lt"/>
          <a:ea typeface="+mn-ea"/>
          <a:cs typeface="+mn-cs"/>
        </a:defRPr>
      </a:lvl1pPr>
      <a:lvl2pPr marL="742950" indent="-285750" algn="l" rtl="0" eaLnBrk="0" fontAlgn="base" hangingPunct="0">
        <a:spcBef>
          <a:spcPct val="30000"/>
        </a:spcBef>
        <a:spcAft>
          <a:spcPct val="0"/>
        </a:spcAft>
        <a:buBlip>
          <a:blip r:embed="rId17"/>
        </a:buBlip>
        <a:defRPr sz="1900">
          <a:solidFill>
            <a:schemeClr val="tx1"/>
          </a:solidFill>
          <a:latin typeface="+mn-lt"/>
          <a:ea typeface="+mn-ea"/>
        </a:defRPr>
      </a:lvl2pPr>
      <a:lvl3pPr marL="1143000" indent="-228600" algn="l" rtl="0" eaLnBrk="0" fontAlgn="base" hangingPunct="0">
        <a:spcBef>
          <a:spcPct val="30000"/>
        </a:spcBef>
        <a:spcAft>
          <a:spcPct val="0"/>
        </a:spcAft>
        <a:buClr>
          <a:srgbClr val="0D2B88"/>
        </a:buClr>
        <a:buChar char="–"/>
        <a:defRPr sz="1900">
          <a:solidFill>
            <a:schemeClr val="tx1"/>
          </a:solidFill>
          <a:latin typeface="+mn-lt"/>
          <a:ea typeface="+mn-ea"/>
        </a:defRPr>
      </a:lvl3pPr>
      <a:lvl4pPr marL="1562100" indent="-228600" algn="l" rtl="0" eaLnBrk="0" fontAlgn="base" hangingPunct="0">
        <a:spcBef>
          <a:spcPct val="30000"/>
        </a:spcBef>
        <a:spcAft>
          <a:spcPct val="0"/>
        </a:spcAft>
        <a:buClr>
          <a:srgbClr val="0D2B88"/>
        </a:buClr>
        <a:buChar char="–"/>
        <a:defRPr sz="1900">
          <a:solidFill>
            <a:schemeClr val="tx1"/>
          </a:solidFill>
          <a:latin typeface="+mn-lt"/>
          <a:ea typeface="+mn-ea"/>
        </a:defRPr>
      </a:lvl4pPr>
      <a:lvl5pPr marL="1981200" indent="-228600" algn="l" rtl="0" eaLnBrk="0" fontAlgn="base" hangingPunct="0">
        <a:spcBef>
          <a:spcPct val="30000"/>
        </a:spcBef>
        <a:spcAft>
          <a:spcPct val="0"/>
        </a:spcAft>
        <a:buClr>
          <a:srgbClr val="0D2B88"/>
        </a:buClr>
        <a:buChar char="–"/>
        <a:defRPr sz="1900">
          <a:solidFill>
            <a:schemeClr val="tx1"/>
          </a:solidFill>
          <a:latin typeface="+mn-lt"/>
          <a:ea typeface="+mn-ea"/>
        </a:defRPr>
      </a:lvl5pPr>
      <a:lvl6pPr marL="2438400" indent="-228600" algn="l" rtl="0" fontAlgn="base">
        <a:spcBef>
          <a:spcPct val="30000"/>
        </a:spcBef>
        <a:spcAft>
          <a:spcPct val="0"/>
        </a:spcAft>
        <a:buClr>
          <a:srgbClr val="0D2B88"/>
        </a:buClr>
        <a:buChar char="–"/>
        <a:defRPr sz="1900">
          <a:solidFill>
            <a:schemeClr val="tx1"/>
          </a:solidFill>
          <a:latin typeface="+mn-lt"/>
          <a:ea typeface="+mn-ea"/>
        </a:defRPr>
      </a:lvl6pPr>
      <a:lvl7pPr marL="2895600" indent="-228600" algn="l" rtl="0" fontAlgn="base">
        <a:spcBef>
          <a:spcPct val="30000"/>
        </a:spcBef>
        <a:spcAft>
          <a:spcPct val="0"/>
        </a:spcAft>
        <a:buClr>
          <a:srgbClr val="0D2B88"/>
        </a:buClr>
        <a:buChar char="–"/>
        <a:defRPr sz="1900">
          <a:solidFill>
            <a:schemeClr val="tx1"/>
          </a:solidFill>
          <a:latin typeface="+mn-lt"/>
          <a:ea typeface="+mn-ea"/>
        </a:defRPr>
      </a:lvl7pPr>
      <a:lvl8pPr marL="3352800" indent="-228600" algn="l" rtl="0" fontAlgn="base">
        <a:spcBef>
          <a:spcPct val="30000"/>
        </a:spcBef>
        <a:spcAft>
          <a:spcPct val="0"/>
        </a:spcAft>
        <a:buClr>
          <a:srgbClr val="0D2B88"/>
        </a:buClr>
        <a:buChar char="–"/>
        <a:defRPr sz="1900">
          <a:solidFill>
            <a:schemeClr val="tx1"/>
          </a:solidFill>
          <a:latin typeface="+mn-lt"/>
          <a:ea typeface="+mn-ea"/>
        </a:defRPr>
      </a:lvl8pPr>
      <a:lvl9pPr marL="3810000" indent="-228600" algn="l" rtl="0" fontAlgn="base">
        <a:spcBef>
          <a:spcPct val="30000"/>
        </a:spcBef>
        <a:spcAft>
          <a:spcPct val="0"/>
        </a:spcAft>
        <a:buClr>
          <a:srgbClr val="0D2B88"/>
        </a:buClr>
        <a:buChar char="–"/>
        <a:defRPr sz="19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wm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it/url?sa=i&amp;source=images&amp;cd=&amp;cad=rja&amp;docid=8af_6aGwxThrxM&amp;tbnid=0FNWjTfQQYbxiM:&amp;ved=0CAgQjRw&amp;url=http://en.wikipedia.org/wiki/Cryptotermes&amp;ei=FNymUrePNM_Q7AbVkYGICQ&amp;psig=AFQjCNGvbhgvnSgLNcJY6_CVbIAXwBMNwg&amp;ust=138675342891289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www.google.it/url?sa=i&amp;rct=j&amp;q=&amp;esrc=s&amp;source=images&amp;cd=&amp;cad=rja&amp;docid=mpqBQXrKwgqiGM&amp;tbnid=mK9BHFKNtGQ-WM:&amp;ved=0CAUQjRw&amp;url=http://www.meteowebcam.it/articolo-naturalistico/7/Attacco-di-termiti-Niente-paura...!.html&amp;ei=JnOoUqLfIYbCtAaOl4HYBw&amp;bvm=bv.57799294,d.bGE&amp;psig=AFQjCNEN93GZjFG4AZJfAJKt9pV_QxELYg&amp;ust=1386857624794165"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google.it/url?sa=i&amp;rct=j&amp;q=&amp;esrc=s&amp;frm=1&amp;source=images&amp;cd=&amp;cad=rja&amp;docid=ssGBP5xXXuHwSM&amp;tbnid=c7HpkW6I_58KNM:&amp;ved=&amp;url=http://bugguide.net/node/view/71145&amp;ei=c9ymUpT2IcTD0QWWnIGgBQ&amp;bvm=bv.57799294,d.d2k&amp;psig=AFQjCNFLnP8nZ9cZN9ShaEDFFe9dC7XJ4g&amp;ust=138675352390029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4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6.emf"/></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8.emf"/></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72.emf"/><Relationship Id="rId4" Type="http://schemas.openxmlformats.org/officeDocument/2006/relationships/image" Target="../media/image71.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ssGBP5xXXuHwSM&amp;tbnid=c7HpkW6I_58KNM:&amp;ved=&amp;url=http://bugguide.net/node/view/71145&amp;ei=c9ymUpT2IcTD0QWWnIGgBQ&amp;bvm=bv.57799294,d.d2k&amp;psig=AFQjCNFLnP8nZ9cZN9ShaEDFFe9dC7XJ4g&amp;ust=138675352390029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p:cNvSpPr>
            <a:spLocks noChangeArrowheads="1"/>
          </p:cNvSpPr>
          <p:nvPr/>
        </p:nvSpPr>
        <p:spPr bwMode="auto">
          <a:xfrm>
            <a:off x="588963" y="4445000"/>
            <a:ext cx="7931150" cy="1558925"/>
          </a:xfrm>
          <a:prstGeom prst="rect">
            <a:avLst/>
          </a:prstGeom>
          <a:noFill/>
          <a:ln w="9525">
            <a:noFill/>
            <a:miter lim="800000"/>
            <a:headEnd/>
            <a:tailEnd/>
          </a:ln>
        </p:spPr>
        <p:txBody>
          <a:bodyPr lIns="0" tIns="0" rIns="0" bIns="0"/>
          <a:lstStyle/>
          <a:p>
            <a:pPr defTabSz="642938">
              <a:spcBef>
                <a:spcPct val="30000"/>
              </a:spcBef>
            </a:pPr>
            <a:endParaRPr lang="sv-SE" sz="1500" dirty="0">
              <a:latin typeface="Calibri" pitchFamily="34" charset="0"/>
            </a:endParaRPr>
          </a:p>
        </p:txBody>
      </p:sp>
      <p:sp>
        <p:nvSpPr>
          <p:cNvPr id="14338" name="Rectangle 5"/>
          <p:cNvSpPr>
            <a:spLocks noChangeArrowheads="1"/>
          </p:cNvSpPr>
          <p:nvPr/>
        </p:nvSpPr>
        <p:spPr bwMode="auto">
          <a:xfrm>
            <a:off x="588963" y="2519363"/>
            <a:ext cx="7931150" cy="1930400"/>
          </a:xfrm>
          <a:prstGeom prst="rect">
            <a:avLst/>
          </a:prstGeom>
          <a:noFill/>
          <a:ln w="9525">
            <a:noFill/>
            <a:miter lim="800000"/>
            <a:headEnd/>
            <a:tailEnd/>
          </a:ln>
        </p:spPr>
        <p:txBody>
          <a:bodyPr lIns="0" tIns="0" rIns="0" bIns="0" anchor="ctr"/>
          <a:lstStyle/>
          <a:p>
            <a:pPr defTabSz="642938"/>
            <a:endParaRPr lang="it-IT" sz="1000">
              <a:latin typeface="Calibri" pitchFamily="34" charset="0"/>
            </a:endParaRPr>
          </a:p>
        </p:txBody>
      </p:sp>
      <p:sp>
        <p:nvSpPr>
          <p:cNvPr id="14339" name="Rectangle 8"/>
          <p:cNvSpPr>
            <a:spLocks noGrp="1" noChangeArrowheads="1"/>
          </p:cNvSpPr>
          <p:nvPr>
            <p:ph type="title"/>
          </p:nvPr>
        </p:nvSpPr>
        <p:spPr>
          <a:xfrm>
            <a:off x="588963" y="908050"/>
            <a:ext cx="7931150" cy="1143000"/>
          </a:xfrm>
        </p:spPr>
        <p:txBody>
          <a:bodyPr/>
          <a:lstStyle/>
          <a:p>
            <a:pPr eaLnBrk="1" hangingPunct="1">
              <a:lnSpc>
                <a:spcPts val="5275"/>
              </a:lnSpc>
            </a:pPr>
            <a:r>
              <a:rPr lang="sv-SE" sz="5300" dirty="0"/>
              <a:t>Monitoraggio termiti</a:t>
            </a:r>
            <a:endParaRPr lang="sv-SE" dirty="0"/>
          </a:p>
        </p:txBody>
      </p:sp>
      <p:sp>
        <p:nvSpPr>
          <p:cNvPr id="14340" name="Rectangle 12"/>
          <p:cNvSpPr>
            <a:spLocks noChangeArrowheads="1"/>
          </p:cNvSpPr>
          <p:nvPr/>
        </p:nvSpPr>
        <p:spPr bwMode="auto">
          <a:xfrm>
            <a:off x="10077450" y="3590925"/>
            <a:ext cx="184150" cy="457200"/>
          </a:xfrm>
          <a:prstGeom prst="rect">
            <a:avLst/>
          </a:prstGeom>
          <a:noFill/>
          <a:ln w="9525">
            <a:noFill/>
            <a:miter lim="800000"/>
            <a:headEnd/>
            <a:tailEnd/>
          </a:ln>
        </p:spPr>
        <p:txBody>
          <a:bodyPr wrap="none">
            <a:spAutoFit/>
          </a:bodyPr>
          <a:lstStyle/>
          <a:p>
            <a:pPr eaLnBrk="0" hangingPunct="0"/>
            <a:endParaRPr lang="it-IT"/>
          </a:p>
        </p:txBody>
      </p:sp>
      <p:pic>
        <p:nvPicPr>
          <p:cNvPr id="14341" name="Bildobjekt 6" descr="Leaf_pest_au.jpg"/>
          <p:cNvPicPr>
            <a:picLocks noChangeAspect="1"/>
          </p:cNvPicPr>
          <p:nvPr/>
        </p:nvPicPr>
        <p:blipFill>
          <a:blip r:embed="rId3"/>
          <a:srcRect/>
          <a:stretch>
            <a:fillRect/>
          </a:stretch>
        </p:blipFill>
        <p:spPr bwMode="auto">
          <a:xfrm>
            <a:off x="4184650" y="1762125"/>
            <a:ext cx="4275138" cy="42846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DSC_0190"/>
          <p:cNvPicPr>
            <a:picLocks noChangeAspect="1" noChangeArrowheads="1"/>
          </p:cNvPicPr>
          <p:nvPr/>
        </p:nvPicPr>
        <p:blipFill>
          <a:blip r:embed="rId3"/>
          <a:srcRect/>
          <a:stretch>
            <a:fillRect/>
          </a:stretch>
        </p:blipFill>
        <p:spPr bwMode="auto">
          <a:xfrm>
            <a:off x="182563" y="981075"/>
            <a:ext cx="3382962" cy="2243138"/>
          </a:xfrm>
          <a:prstGeom prst="rect">
            <a:avLst/>
          </a:prstGeom>
          <a:noFill/>
        </p:spPr>
      </p:pic>
      <p:sp>
        <p:nvSpPr>
          <p:cNvPr id="50178" name="Rectangle 3"/>
          <p:cNvSpPr>
            <a:spLocks noGrp="1" noChangeArrowheads="1"/>
          </p:cNvSpPr>
          <p:nvPr>
            <p:ph type="title"/>
          </p:nvPr>
        </p:nvSpPr>
        <p:spPr/>
        <p:txBody>
          <a:bodyPr/>
          <a:lstStyle/>
          <a:p>
            <a:pPr algn="ctr"/>
            <a:r>
              <a:rPr lang="it-IT"/>
              <a:t>Spostamento delle termiti</a:t>
            </a:r>
          </a:p>
        </p:txBody>
      </p:sp>
      <p:pic>
        <p:nvPicPr>
          <p:cNvPr id="50179" name="Picture 5"/>
          <p:cNvPicPr>
            <a:picLocks noChangeAspect="1" noChangeArrowheads="1"/>
          </p:cNvPicPr>
          <p:nvPr/>
        </p:nvPicPr>
        <p:blipFill>
          <a:blip r:embed="rId4"/>
          <a:srcRect/>
          <a:stretch>
            <a:fillRect/>
          </a:stretch>
        </p:blipFill>
        <p:spPr bwMode="auto">
          <a:xfrm>
            <a:off x="900113" y="3500438"/>
            <a:ext cx="2520950" cy="2500312"/>
          </a:xfrm>
          <a:prstGeom prst="rect">
            <a:avLst/>
          </a:prstGeom>
          <a:noFill/>
          <a:ln w="9525">
            <a:noFill/>
            <a:miter lim="800000"/>
            <a:headEnd/>
            <a:tailEnd/>
          </a:ln>
        </p:spPr>
      </p:pic>
      <p:pic>
        <p:nvPicPr>
          <p:cNvPr id="50180" name="Picture 7"/>
          <p:cNvPicPr>
            <a:picLocks noChangeAspect="1" noChangeArrowheads="1"/>
          </p:cNvPicPr>
          <p:nvPr/>
        </p:nvPicPr>
        <p:blipFill>
          <a:blip r:embed="rId5"/>
          <a:srcRect/>
          <a:stretch>
            <a:fillRect/>
          </a:stretch>
        </p:blipFill>
        <p:spPr bwMode="auto">
          <a:xfrm>
            <a:off x="3744767" y="1052736"/>
            <a:ext cx="2256595" cy="4032795"/>
          </a:xfrm>
          <a:prstGeom prst="rect">
            <a:avLst/>
          </a:prstGeom>
          <a:noFill/>
          <a:ln w="9525">
            <a:noFill/>
            <a:miter lim="800000"/>
            <a:headEnd/>
            <a:tailEnd/>
          </a:ln>
        </p:spPr>
      </p:pic>
      <p:pic>
        <p:nvPicPr>
          <p:cNvPr id="3" name="Immagine 2" descr="Immagine che contiene dilegno, bosco, pietra&#10;&#10;Descrizione generata automaticamente">
            <a:extLst>
              <a:ext uri="{FF2B5EF4-FFF2-40B4-BE49-F238E27FC236}">
                <a16:creationId xmlns:a16="http://schemas.microsoft.com/office/drawing/2014/main" id="{4AD4FA77-1419-4123-9509-328C096780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46027" y="2462470"/>
            <a:ext cx="3789040" cy="28417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p:txBody>
          <a:bodyPr/>
          <a:lstStyle/>
          <a:p>
            <a:pPr algn="ctr"/>
            <a:r>
              <a:rPr lang="it-IT"/>
              <a:t>Spostamento delle termiti</a:t>
            </a:r>
          </a:p>
        </p:txBody>
      </p:sp>
      <p:pic>
        <p:nvPicPr>
          <p:cNvPr id="4" name="Immagine 3" descr="Immagine che contiene sporco&#10;&#10;Descrizione generata automaticamente">
            <a:extLst>
              <a:ext uri="{FF2B5EF4-FFF2-40B4-BE49-F238E27FC236}">
                <a16:creationId xmlns:a16="http://schemas.microsoft.com/office/drawing/2014/main" id="{9B3619CC-CA55-41EF-87DC-CBE93D07D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311974"/>
            <a:ext cx="7524328" cy="4234051"/>
          </a:xfrm>
          <a:prstGeom prst="rect">
            <a:avLst/>
          </a:prstGeom>
        </p:spPr>
      </p:pic>
    </p:spTree>
    <p:extLst>
      <p:ext uri="{BB962C8B-B14F-4D97-AF65-F5344CB8AC3E}">
        <p14:creationId xmlns:p14="http://schemas.microsoft.com/office/powerpoint/2010/main" val="711369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533400" y="116632"/>
            <a:ext cx="8077200" cy="914400"/>
          </a:xfrm>
        </p:spPr>
        <p:txBody>
          <a:bodyPr/>
          <a:lstStyle/>
          <a:p>
            <a:pPr algn="ctr"/>
            <a:r>
              <a:rPr lang="it-IT" dirty="0"/>
              <a:t>Spostamento delle termiti</a:t>
            </a:r>
          </a:p>
        </p:txBody>
      </p:sp>
      <p:pic>
        <p:nvPicPr>
          <p:cNvPr id="3" name="Immagine 2">
            <a:extLst>
              <a:ext uri="{FF2B5EF4-FFF2-40B4-BE49-F238E27FC236}">
                <a16:creationId xmlns:a16="http://schemas.microsoft.com/office/drawing/2014/main" id="{70F5F365-4EB8-4AA8-9CB7-833990BC4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854" y="980728"/>
            <a:ext cx="3214058" cy="4285411"/>
          </a:xfrm>
          <a:prstGeom prst="rect">
            <a:avLst/>
          </a:prstGeom>
        </p:spPr>
      </p:pic>
      <p:pic>
        <p:nvPicPr>
          <p:cNvPr id="5" name="camminamento esterno attivo">
            <a:hlinkClick r:id="" action="ppaction://media"/>
            <a:extLst>
              <a:ext uri="{FF2B5EF4-FFF2-40B4-BE49-F238E27FC236}">
                <a16:creationId xmlns:a16="http://schemas.microsoft.com/office/drawing/2014/main" id="{36C15F55-C128-4C2F-9AE4-1D69F1509C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27984" y="686015"/>
            <a:ext cx="3528392" cy="5485969"/>
          </a:xfrm>
          <a:prstGeom prst="rect">
            <a:avLst/>
          </a:prstGeom>
        </p:spPr>
      </p:pic>
    </p:spTree>
    <p:extLst>
      <p:ext uri="{BB962C8B-B14F-4D97-AF65-F5344CB8AC3E}">
        <p14:creationId xmlns:p14="http://schemas.microsoft.com/office/powerpoint/2010/main" val="119667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mminamento con soldati">
            <a:hlinkClick r:id="" action="ppaction://media"/>
            <a:extLst>
              <a:ext uri="{FF2B5EF4-FFF2-40B4-BE49-F238E27FC236}">
                <a16:creationId xmlns:a16="http://schemas.microsoft.com/office/drawing/2014/main" id="{1A062AE7-CCDC-42DD-8796-4C372D2B7A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416" y="188640"/>
            <a:ext cx="4248472" cy="5929904"/>
          </a:xfrm>
          <a:prstGeom prst="rect">
            <a:avLst/>
          </a:prstGeom>
        </p:spPr>
      </p:pic>
      <p:sp>
        <p:nvSpPr>
          <p:cNvPr id="6" name="Rectangle 3">
            <a:extLst>
              <a:ext uri="{FF2B5EF4-FFF2-40B4-BE49-F238E27FC236}">
                <a16:creationId xmlns:a16="http://schemas.microsoft.com/office/drawing/2014/main" id="{DD971E57-50FE-4475-9D26-514646728639}"/>
              </a:ext>
            </a:extLst>
          </p:cNvPr>
          <p:cNvSpPr txBox="1">
            <a:spLocks noChangeArrowheads="1"/>
          </p:cNvSpPr>
          <p:nvPr/>
        </p:nvSpPr>
        <p:spPr bwMode="auto">
          <a:xfrm>
            <a:off x="4716016" y="1988840"/>
            <a:ext cx="4248472"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r>
              <a:rPr lang="it-IT" sz="2400" kern="0" dirty="0"/>
              <a:t>L’apertura del camminamento ha messo i soldati in allarme che, battendo il capo sulle superfici, avvisa le operaie del pericolo</a:t>
            </a:r>
          </a:p>
        </p:txBody>
      </p:sp>
    </p:spTree>
    <p:extLst>
      <p:ext uri="{BB962C8B-B14F-4D97-AF65-F5344CB8AC3E}">
        <p14:creationId xmlns:p14="http://schemas.microsoft.com/office/powerpoint/2010/main" val="118879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2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356590" y="260648"/>
            <a:ext cx="8077200" cy="668338"/>
          </a:xfrm>
        </p:spPr>
        <p:txBody>
          <a:bodyPr/>
          <a:lstStyle/>
          <a:p>
            <a:r>
              <a:rPr lang="it-IT" dirty="0"/>
              <a:t>Fino a provocare questi danni….</a:t>
            </a:r>
          </a:p>
        </p:txBody>
      </p:sp>
      <p:pic>
        <p:nvPicPr>
          <p:cNvPr id="5" name="Segnaposto contenuto 4">
            <a:extLst>
              <a:ext uri="{FF2B5EF4-FFF2-40B4-BE49-F238E27FC236}">
                <a16:creationId xmlns:a16="http://schemas.microsoft.com/office/drawing/2014/main" id="{05459916-169A-4D7D-864F-275016AD698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56590" y="1844824"/>
            <a:ext cx="3791769" cy="2843827"/>
          </a:xfrm>
        </p:spPr>
      </p:pic>
      <p:sp>
        <p:nvSpPr>
          <p:cNvPr id="4" name="Rectangle 2">
            <a:extLst>
              <a:ext uri="{FF2B5EF4-FFF2-40B4-BE49-F238E27FC236}">
                <a16:creationId xmlns:a16="http://schemas.microsoft.com/office/drawing/2014/main" id="{9956316D-66C0-4490-96D3-0C867D57D9DE}"/>
              </a:ext>
            </a:extLst>
          </p:cNvPr>
          <p:cNvSpPr txBox="1">
            <a:spLocks noChangeArrowheads="1"/>
          </p:cNvSpPr>
          <p:nvPr/>
        </p:nvSpPr>
        <p:spPr bwMode="auto">
          <a:xfrm>
            <a:off x="4378558" y="923694"/>
            <a:ext cx="4464498" cy="6683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nSpc>
                <a:spcPct val="150000"/>
              </a:lnSpc>
            </a:pPr>
            <a:r>
              <a:rPr lang="it-IT" sz="1600" dirty="0">
                <a:ea typeface="ＭＳ Ｐゴシック" pitchFamily="34" charset="-128"/>
              </a:rPr>
              <a:t>Il legno umido attira le colonie </a:t>
            </a:r>
            <a:r>
              <a:rPr lang="it-IT" sz="1600" dirty="0" err="1">
                <a:ea typeface="ＭＳ Ｐゴシック" pitchFamily="34" charset="-128"/>
              </a:rPr>
              <a:t>termitiche</a:t>
            </a:r>
            <a:r>
              <a:rPr lang="it-IT" sz="1600" dirty="0">
                <a:ea typeface="ＭＳ Ｐゴシック" pitchFamily="34" charset="-128"/>
              </a:rPr>
              <a:t> che si localizzano inizialmente nelle testate delle travi annegate o prossime alla muratura o nelle strutture dei sottotetti . Le conseguenze possono essere molto gravi: si può avere il cedimento improvviso</a:t>
            </a:r>
          </a:p>
          <a:p>
            <a:pPr>
              <a:lnSpc>
                <a:spcPct val="150000"/>
              </a:lnSpc>
            </a:pPr>
            <a:r>
              <a:rPr lang="it-IT" sz="1600" dirty="0">
                <a:ea typeface="ＭＳ Ｐゴシック" pitchFamily="34" charset="-128"/>
              </a:rPr>
              <a:t>della trave interessata che può ripercuotersi negativamente su tutta la struttura. Il pericolo è ancor più grave se si considera che le strutture, nella parte a vista non mostrano alcun segno di eventuali degradi </a:t>
            </a:r>
            <a:r>
              <a:rPr lang="it-IT" sz="1600" dirty="0" err="1">
                <a:ea typeface="ＭＳ Ｐゴシック" pitchFamily="34" charset="-128"/>
              </a:rPr>
              <a:t>termitici</a:t>
            </a:r>
            <a:r>
              <a:rPr lang="it-IT" sz="1600" dirty="0">
                <a:ea typeface="ＭＳ Ｐゴシック" pitchFamily="34" charset="-128"/>
              </a:rPr>
              <a:t>. Il fatto che le termiti siano lucifughe fa sì che esse scavino le gallerie solo all'interno della sezione del legno e lascino perfettamente integra la superficie esterna</a:t>
            </a:r>
            <a:endParaRPr lang="it-IT" sz="1600" kern="0" dirty="0"/>
          </a:p>
        </p:txBody>
      </p:sp>
    </p:spTree>
    <p:extLst>
      <p:ext uri="{BB962C8B-B14F-4D97-AF65-F5344CB8AC3E}">
        <p14:creationId xmlns:p14="http://schemas.microsoft.com/office/powerpoint/2010/main" val="1266974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356590" y="260648"/>
            <a:ext cx="8077200" cy="668338"/>
          </a:xfrm>
        </p:spPr>
        <p:txBody>
          <a:bodyPr/>
          <a:lstStyle/>
          <a:p>
            <a:r>
              <a:rPr lang="it-IT" dirty="0"/>
              <a:t>Fino a provocare questi danni….</a:t>
            </a:r>
          </a:p>
        </p:txBody>
      </p:sp>
      <p:sp>
        <p:nvSpPr>
          <p:cNvPr id="4" name="Rectangle 2">
            <a:extLst>
              <a:ext uri="{FF2B5EF4-FFF2-40B4-BE49-F238E27FC236}">
                <a16:creationId xmlns:a16="http://schemas.microsoft.com/office/drawing/2014/main" id="{9956316D-66C0-4490-96D3-0C867D57D9DE}"/>
              </a:ext>
            </a:extLst>
          </p:cNvPr>
          <p:cNvSpPr txBox="1">
            <a:spLocks noChangeArrowheads="1"/>
          </p:cNvSpPr>
          <p:nvPr/>
        </p:nvSpPr>
        <p:spPr bwMode="auto">
          <a:xfrm>
            <a:off x="4378558" y="923694"/>
            <a:ext cx="4464498" cy="6683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nSpc>
                <a:spcPct val="150000"/>
              </a:lnSpc>
            </a:pPr>
            <a:r>
              <a:rPr lang="it-IT" sz="1600" dirty="0">
                <a:ea typeface="ＭＳ Ｐゴシック" pitchFamily="34" charset="-128"/>
              </a:rPr>
              <a:t>Quando l’infestazione si insedia sui libri di biblioteche umide l’entità dei danni sui libri aumenta rapidamente da un giorno all’altro. La carta, infatti, viene preferita al legno perché è formata praticamente tutta da cellulosa (almeno la carta antica), mentre nel legno sono presenti altre sostanze tra cui la lignina che non viene digerita dalle termiti. In un primo tempo il danno si limita alla parte prossima al taglio basso dei libri che è quella a contatto con la scaffalatura ; successivamente interessa tutta la parte interna dei volumi che viene totalmente distrutta e al suo posto si trovano le celle costruite dalle termiti, in sostituzione della massa di carta, con escrementi, terriccio e saliva</a:t>
            </a:r>
          </a:p>
        </p:txBody>
      </p:sp>
      <p:pic>
        <p:nvPicPr>
          <p:cNvPr id="7" name="Segnaposto contenuto 6">
            <a:extLst>
              <a:ext uri="{FF2B5EF4-FFF2-40B4-BE49-F238E27FC236}">
                <a16:creationId xmlns:a16="http://schemas.microsoft.com/office/drawing/2014/main" id="{88C415E6-7832-4B76-B05D-76ECF5732BB5}"/>
              </a:ext>
            </a:extLst>
          </p:cNvPr>
          <p:cNvPicPr>
            <a:picLocks noGrp="1" noChangeAspect="1"/>
          </p:cNvPicPr>
          <p:nvPr>
            <p:ph idx="1"/>
          </p:nvPr>
        </p:nvPicPr>
        <p:blipFill>
          <a:blip r:embed="rId2"/>
          <a:stretch>
            <a:fillRect/>
          </a:stretch>
        </p:blipFill>
        <p:spPr>
          <a:xfrm>
            <a:off x="251520" y="1772816"/>
            <a:ext cx="3978686" cy="2854596"/>
          </a:xfrm>
        </p:spPr>
      </p:pic>
    </p:spTree>
    <p:extLst>
      <p:ext uri="{BB962C8B-B14F-4D97-AF65-F5344CB8AC3E}">
        <p14:creationId xmlns:p14="http://schemas.microsoft.com/office/powerpoint/2010/main" val="1138432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533400" y="457200"/>
            <a:ext cx="8077200" cy="668338"/>
          </a:xfrm>
        </p:spPr>
        <p:txBody>
          <a:bodyPr/>
          <a:lstStyle/>
          <a:p>
            <a:r>
              <a:rPr lang="it-IT"/>
              <a:t>Fino a provocare questi danni….</a:t>
            </a:r>
          </a:p>
        </p:txBody>
      </p:sp>
      <p:pic>
        <p:nvPicPr>
          <p:cNvPr id="52226" name="Picture 4"/>
          <p:cNvPicPr>
            <a:picLocks noGrp="1" noChangeAspect="1" noChangeArrowheads="1"/>
          </p:cNvPicPr>
          <p:nvPr>
            <p:ph type="body" idx="1"/>
          </p:nvPr>
        </p:nvPicPr>
        <p:blipFill>
          <a:blip r:embed="rId2"/>
          <a:srcRect/>
          <a:stretch>
            <a:fillRect/>
          </a:stretch>
        </p:blipFill>
        <p:spPr>
          <a:xfrm>
            <a:off x="323850" y="1052513"/>
            <a:ext cx="3079750" cy="4191000"/>
          </a:xfrm>
        </p:spPr>
      </p:pic>
      <p:pic>
        <p:nvPicPr>
          <p:cNvPr id="52227" name="Picture 5"/>
          <p:cNvPicPr>
            <a:picLocks noChangeAspect="1" noChangeArrowheads="1"/>
          </p:cNvPicPr>
          <p:nvPr/>
        </p:nvPicPr>
        <p:blipFill>
          <a:blip r:embed="rId3"/>
          <a:srcRect/>
          <a:stretch>
            <a:fillRect/>
          </a:stretch>
        </p:blipFill>
        <p:spPr bwMode="auto">
          <a:xfrm>
            <a:off x="4572000" y="1052513"/>
            <a:ext cx="2828471" cy="4191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it-IT"/>
              <a:t>Alcuni danni…</a:t>
            </a:r>
          </a:p>
        </p:txBody>
      </p:sp>
      <p:pic>
        <p:nvPicPr>
          <p:cNvPr id="53250" name="Picture 4"/>
          <p:cNvPicPr>
            <a:picLocks noGrp="1" noChangeAspect="1" noChangeArrowheads="1"/>
          </p:cNvPicPr>
          <p:nvPr>
            <p:ph type="body" idx="1"/>
          </p:nvPr>
        </p:nvPicPr>
        <p:blipFill>
          <a:blip r:embed="rId2"/>
          <a:srcRect/>
          <a:stretch>
            <a:fillRect/>
          </a:stretch>
        </p:blipFill>
        <p:spPr>
          <a:xfrm>
            <a:off x="899592" y="1052736"/>
            <a:ext cx="2448272" cy="5014306"/>
          </a:xfrm>
        </p:spPr>
      </p:pic>
      <p:pic>
        <p:nvPicPr>
          <p:cNvPr id="53251" name="Picture 5"/>
          <p:cNvPicPr>
            <a:picLocks noChangeAspect="1" noChangeArrowheads="1"/>
          </p:cNvPicPr>
          <p:nvPr/>
        </p:nvPicPr>
        <p:blipFill>
          <a:blip r:embed="rId3"/>
          <a:srcRect/>
          <a:stretch>
            <a:fillRect/>
          </a:stretch>
        </p:blipFill>
        <p:spPr bwMode="auto">
          <a:xfrm>
            <a:off x="5220072" y="1069267"/>
            <a:ext cx="2736304" cy="501617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553380" y="116632"/>
            <a:ext cx="8077200" cy="914400"/>
          </a:xfrm>
        </p:spPr>
        <p:txBody>
          <a:bodyPr/>
          <a:lstStyle/>
          <a:p>
            <a:pPr algn="ctr"/>
            <a:r>
              <a:rPr lang="it-IT" dirty="0" err="1"/>
              <a:t>Kalotermes</a:t>
            </a:r>
            <a:r>
              <a:rPr lang="it-IT" dirty="0"/>
              <a:t> </a:t>
            </a:r>
            <a:r>
              <a:rPr lang="it-IT" dirty="0" err="1"/>
              <a:t>flavicollis</a:t>
            </a:r>
            <a:endParaRPr lang="it-IT" dirty="0"/>
          </a:p>
        </p:txBody>
      </p:sp>
      <p:pic>
        <p:nvPicPr>
          <p:cNvPr id="2" name="Immagine 1"/>
          <p:cNvPicPr>
            <a:picLocks noChangeAspect="1"/>
          </p:cNvPicPr>
          <p:nvPr/>
        </p:nvPicPr>
        <p:blipFill rotWithShape="1">
          <a:blip r:embed="rId3"/>
          <a:srcRect l="18578" t="42967" r="54454" b="20112"/>
          <a:stretch/>
        </p:blipFill>
        <p:spPr>
          <a:xfrm>
            <a:off x="161764" y="620688"/>
            <a:ext cx="3744416" cy="3024336"/>
          </a:xfrm>
          <a:prstGeom prst="rect">
            <a:avLst/>
          </a:prstGeom>
        </p:spPr>
      </p:pic>
      <p:sp>
        <p:nvSpPr>
          <p:cNvPr id="4" name="CasellaDiTesto 3">
            <a:extLst>
              <a:ext uri="{FF2B5EF4-FFF2-40B4-BE49-F238E27FC236}">
                <a16:creationId xmlns:a16="http://schemas.microsoft.com/office/drawing/2014/main" id="{9BF476F8-0CB5-4C25-AF75-5FB1599D6DED}"/>
              </a:ext>
            </a:extLst>
          </p:cNvPr>
          <p:cNvSpPr txBox="1"/>
          <p:nvPr/>
        </p:nvSpPr>
        <p:spPr>
          <a:xfrm>
            <a:off x="3923016" y="570370"/>
            <a:ext cx="5076057" cy="3046988"/>
          </a:xfrm>
          <a:prstGeom prst="rect">
            <a:avLst/>
          </a:prstGeom>
          <a:noFill/>
        </p:spPr>
        <p:txBody>
          <a:bodyPr wrap="square" rtlCol="0">
            <a:spAutoFit/>
          </a:bodyPr>
          <a:lstStyle/>
          <a:p>
            <a:r>
              <a:rPr lang="it-IT" sz="1600" dirty="0">
                <a:solidFill>
                  <a:srgbClr val="0D2B88"/>
                </a:solidFill>
                <a:latin typeface="+mj-lt"/>
                <a:cs typeface="+mj-cs"/>
              </a:rPr>
              <a:t>Nota come ‘termite dal collo giallo’, attacca prevalentemente le radici e i tronchi di piante vecchie o deperite per qualche causa, sia in ambiente agrario che forestale . In ambiente urbano può passare dalle piante dei viali o dei giardini alle strutture in legno dei tetti, dei soffitti, agli infissi e altri manufatti lignei. Frequenti sono anche gli attacchi su materiale librario e scaffalature delle biblioteche, su documenti degli archivi e su erbari degli orti botanici.</a:t>
            </a:r>
          </a:p>
          <a:p>
            <a:r>
              <a:rPr lang="it-IT" sz="1600" dirty="0">
                <a:solidFill>
                  <a:srgbClr val="0D2B88"/>
                </a:solidFill>
                <a:latin typeface="+mj-lt"/>
                <a:cs typeface="+mj-cs"/>
              </a:rPr>
              <a:t>Nidificano in vicinanza del legno da poter aggredire, come nelle aree prossime alle strutture lignee degli edifici civili o dei monumenti. </a:t>
            </a:r>
          </a:p>
        </p:txBody>
      </p:sp>
      <p:sp>
        <p:nvSpPr>
          <p:cNvPr id="5" name="CasellaDiTesto 4">
            <a:extLst>
              <a:ext uri="{FF2B5EF4-FFF2-40B4-BE49-F238E27FC236}">
                <a16:creationId xmlns:a16="http://schemas.microsoft.com/office/drawing/2014/main" id="{7EA87BE7-BD1B-41A0-B1BC-2FFB4922CA03}"/>
              </a:ext>
            </a:extLst>
          </p:cNvPr>
          <p:cNvSpPr txBox="1"/>
          <p:nvPr/>
        </p:nvSpPr>
        <p:spPr>
          <a:xfrm>
            <a:off x="157300" y="3582267"/>
            <a:ext cx="8824936" cy="2800767"/>
          </a:xfrm>
          <a:prstGeom prst="rect">
            <a:avLst/>
          </a:prstGeom>
          <a:noFill/>
        </p:spPr>
        <p:txBody>
          <a:bodyPr wrap="square" rtlCol="0">
            <a:spAutoFit/>
          </a:bodyPr>
          <a:lstStyle/>
          <a:p>
            <a:r>
              <a:rPr lang="it-IT" sz="1600" dirty="0">
                <a:solidFill>
                  <a:srgbClr val="0D2B88"/>
                </a:solidFill>
                <a:latin typeface="+mj-lt"/>
                <a:cs typeface="+mj-cs"/>
              </a:rPr>
              <a:t>Ambienti in cui è possibile rinvenire i nidi sono, ad esempio, i vuoti dei muri, i vuoti tra le volte e il pavimento soprastante, le nicchie di alloggiamento delle testate delle travi, i legni annegati nelle murature, i controtelai delle porte e delle finestre. Anche se </a:t>
            </a:r>
            <a:r>
              <a:rPr lang="it-IT" sz="1600" i="1" dirty="0" err="1">
                <a:solidFill>
                  <a:srgbClr val="0D2B88"/>
                </a:solidFill>
                <a:latin typeface="+mj-lt"/>
                <a:cs typeface="+mj-cs"/>
              </a:rPr>
              <a:t>Kalotermes</a:t>
            </a:r>
            <a:r>
              <a:rPr lang="it-IT" sz="1600" i="1" dirty="0">
                <a:solidFill>
                  <a:srgbClr val="0D2B88"/>
                </a:solidFill>
                <a:latin typeface="+mj-lt"/>
                <a:cs typeface="+mj-cs"/>
              </a:rPr>
              <a:t> </a:t>
            </a:r>
            <a:r>
              <a:rPr lang="it-IT" sz="1600" i="1" dirty="0" err="1">
                <a:solidFill>
                  <a:srgbClr val="0D2B88"/>
                </a:solidFill>
                <a:latin typeface="+mj-lt"/>
                <a:cs typeface="+mj-cs"/>
              </a:rPr>
              <a:t>flavicollis</a:t>
            </a:r>
            <a:r>
              <a:rPr lang="it-IT" sz="1600" i="1" dirty="0">
                <a:solidFill>
                  <a:srgbClr val="0D2B88"/>
                </a:solidFill>
                <a:latin typeface="+mj-lt"/>
                <a:cs typeface="+mj-cs"/>
              </a:rPr>
              <a:t> </a:t>
            </a:r>
            <a:r>
              <a:rPr lang="it-IT" sz="1600" dirty="0">
                <a:solidFill>
                  <a:srgbClr val="0D2B88"/>
                </a:solidFill>
                <a:latin typeface="+mj-lt"/>
                <a:cs typeface="+mj-cs"/>
              </a:rPr>
              <a:t>è da annoverare tra le termiti da legno secco, tuttavia è stato constatato che il legno da attaccare deve avere una certa umidità; infatti, nelle travi preferisce la parte a contatto con i muri dove, per l’escursione termica tra i due materiali a contatto, l’umidità è maggiore. Le colonie non raggiungono mai proporzioni notevoli: il loro numero è costituito al massimo da 1000-2000 individui.</a:t>
            </a:r>
          </a:p>
          <a:p>
            <a:r>
              <a:rPr lang="it-IT" sz="1600" dirty="0">
                <a:solidFill>
                  <a:srgbClr val="0D2B88"/>
                </a:solidFill>
                <a:latin typeface="+mj-lt"/>
                <a:cs typeface="+mj-cs"/>
              </a:rPr>
              <a:t>Le gallerie sono riconoscibili perché sono generalmente sgombre di rosume; gli escrementi, a forma di barilotti a sezione esagonale con basi leggermente a punta, asciutti e staccati l’uno dall’altro, si depositano per gravità nel punto più basso della galleria (ad esempio, nei telai delle porte si raccolgono a livello del pavimento)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116632" y="167546"/>
            <a:ext cx="8077200" cy="914400"/>
          </a:xfrm>
        </p:spPr>
        <p:txBody>
          <a:bodyPr/>
          <a:lstStyle/>
          <a:p>
            <a:pPr algn="ctr"/>
            <a:r>
              <a:rPr lang="it-IT" i="1" dirty="0" err="1"/>
              <a:t>Cryptotermes</a:t>
            </a:r>
            <a:r>
              <a:rPr lang="it-IT" i="1" dirty="0"/>
              <a:t> </a:t>
            </a:r>
            <a:r>
              <a:rPr lang="it-IT" i="1" dirty="0" err="1"/>
              <a:t>brevis</a:t>
            </a:r>
            <a:endParaRPr lang="it-IT" i="1" dirty="0"/>
          </a:p>
        </p:txBody>
      </p:sp>
      <p:pic>
        <p:nvPicPr>
          <p:cNvPr id="22530" name="Picture 3" descr="ANd9GcRAFuQmM5_sbJErlX5GE7gcNIgmdWWAGJOEeiT_JczOps-W_mDL">
            <a:hlinkClick r:id="rId3"/>
          </p:cNvPr>
          <p:cNvPicPr>
            <a:picLocks noChangeAspect="1" noChangeArrowheads="1"/>
          </p:cNvPicPr>
          <p:nvPr/>
        </p:nvPicPr>
        <p:blipFill>
          <a:blip r:embed="rId4"/>
          <a:srcRect/>
          <a:stretch>
            <a:fillRect/>
          </a:stretch>
        </p:blipFill>
        <p:spPr bwMode="auto">
          <a:xfrm>
            <a:off x="5724128" y="350912"/>
            <a:ext cx="2938463" cy="3432175"/>
          </a:xfrm>
          <a:prstGeom prst="rect">
            <a:avLst/>
          </a:prstGeom>
          <a:noFill/>
        </p:spPr>
      </p:pic>
      <p:pic>
        <p:nvPicPr>
          <p:cNvPr id="2052" name="Picture 4" descr="https://encrypted-tbn1.gstatic.com/images?q=tbn:ANd9GcRQZjYvM-oPMLcDGKX9jXYeSNACYpIDCfF_RHmSrw54ssm4omJV">
            <a:hlinkClick r:id="rId5"/>
          </p:cNvPr>
          <p:cNvPicPr>
            <a:picLocks noChangeAspect="1" noChangeArrowheads="1"/>
          </p:cNvPicPr>
          <p:nvPr/>
        </p:nvPicPr>
        <p:blipFill>
          <a:blip r:embed="rId6"/>
          <a:srcRect/>
          <a:stretch>
            <a:fillRect/>
          </a:stretch>
        </p:blipFill>
        <p:spPr bwMode="auto">
          <a:xfrm>
            <a:off x="5724128" y="3783087"/>
            <a:ext cx="3200400" cy="2286000"/>
          </a:xfrm>
          <a:prstGeom prst="rect">
            <a:avLst/>
          </a:prstGeom>
          <a:noFill/>
        </p:spPr>
      </p:pic>
      <p:sp>
        <p:nvSpPr>
          <p:cNvPr id="2" name="CasellaDiTesto 1">
            <a:extLst>
              <a:ext uri="{FF2B5EF4-FFF2-40B4-BE49-F238E27FC236}">
                <a16:creationId xmlns:a16="http://schemas.microsoft.com/office/drawing/2014/main" id="{143A3A7A-845B-4551-9B1C-45144292ABB1}"/>
              </a:ext>
            </a:extLst>
          </p:cNvPr>
          <p:cNvSpPr txBox="1"/>
          <p:nvPr/>
        </p:nvSpPr>
        <p:spPr>
          <a:xfrm>
            <a:off x="241379" y="980728"/>
            <a:ext cx="5288632" cy="4583242"/>
          </a:xfrm>
          <a:prstGeom prst="rect">
            <a:avLst/>
          </a:prstGeom>
          <a:noFill/>
        </p:spPr>
        <p:txBody>
          <a:bodyPr wrap="square" rtlCol="0">
            <a:spAutoFit/>
          </a:bodyPr>
          <a:lstStyle/>
          <a:p>
            <a:pPr>
              <a:lnSpc>
                <a:spcPct val="150000"/>
              </a:lnSpc>
            </a:pPr>
            <a:r>
              <a:rPr lang="it-IT" sz="1400" dirty="0">
                <a:solidFill>
                  <a:srgbClr val="0D2B88"/>
                </a:solidFill>
                <a:latin typeface="+mj-lt"/>
                <a:cs typeface="+mj-cs"/>
              </a:rPr>
              <a:t>Attacca sia strutture lignee delle pareti e delle coperture, sia arredi lignei delle abitazioni (ad esempio mobili, porte, finestre, cornici, suppellettili). Non tutte le specie legnose vengono attaccate in egual misura, ad esempio il pino è meno attaccato rispetto ad altri legni, come l'abete o il </a:t>
            </a:r>
            <a:r>
              <a:rPr lang="it-IT" sz="1400" dirty="0" err="1">
                <a:solidFill>
                  <a:srgbClr val="0D2B88"/>
                </a:solidFill>
                <a:latin typeface="+mj-lt"/>
                <a:cs typeface="+mj-cs"/>
              </a:rPr>
              <a:t>douglas</a:t>
            </a:r>
            <a:r>
              <a:rPr lang="it-IT" sz="1400" dirty="0">
                <a:solidFill>
                  <a:srgbClr val="0D2B88"/>
                </a:solidFill>
                <a:latin typeface="+mj-lt"/>
                <a:cs typeface="+mj-cs"/>
              </a:rPr>
              <a:t>. Generalmente i legni più teneri sono preferiti: nello stesso mobile si può verificare che parti diverse (legni intagliati situati in punti diversi del mobile), purché della stessa specie botanica, vengano colpite con analoga violenza, mentre tutto</a:t>
            </a:r>
          </a:p>
          <a:p>
            <a:pPr>
              <a:lnSpc>
                <a:spcPct val="150000"/>
              </a:lnSpc>
            </a:pPr>
            <a:r>
              <a:rPr lang="it-IT" sz="1400" dirty="0">
                <a:solidFill>
                  <a:srgbClr val="0D2B88"/>
                </a:solidFill>
                <a:latin typeface="+mj-lt"/>
                <a:cs typeface="+mj-cs"/>
              </a:rPr>
              <a:t>il resto del mobile non sia attaccato. </a:t>
            </a:r>
          </a:p>
          <a:p>
            <a:pPr>
              <a:lnSpc>
                <a:spcPct val="150000"/>
              </a:lnSpc>
            </a:pPr>
            <a:r>
              <a:rPr lang="it-IT" sz="1400" dirty="0">
                <a:solidFill>
                  <a:srgbClr val="0D2B88"/>
                </a:solidFill>
                <a:latin typeface="+mj-lt"/>
                <a:cs typeface="+mj-cs"/>
              </a:rPr>
              <a:t>Si differenzia da </a:t>
            </a:r>
            <a:r>
              <a:rPr lang="it-IT" sz="1400" i="1" dirty="0" err="1">
                <a:solidFill>
                  <a:srgbClr val="0D2B88"/>
                </a:solidFill>
                <a:latin typeface="+mj-lt"/>
                <a:cs typeface="+mj-cs"/>
              </a:rPr>
              <a:t>Kalotermes</a:t>
            </a:r>
            <a:r>
              <a:rPr lang="it-IT" sz="1400" i="1" dirty="0">
                <a:solidFill>
                  <a:srgbClr val="0D2B88"/>
                </a:solidFill>
                <a:latin typeface="+mj-lt"/>
                <a:cs typeface="+mj-cs"/>
              </a:rPr>
              <a:t> </a:t>
            </a:r>
            <a:r>
              <a:rPr lang="it-IT" sz="1400" i="1" dirty="0" err="1">
                <a:solidFill>
                  <a:srgbClr val="0D2B88"/>
                </a:solidFill>
                <a:latin typeface="+mj-lt"/>
                <a:cs typeface="+mj-cs"/>
              </a:rPr>
              <a:t>flavicollis</a:t>
            </a:r>
            <a:r>
              <a:rPr lang="it-IT" sz="1400" i="1" dirty="0">
                <a:solidFill>
                  <a:srgbClr val="0D2B88"/>
                </a:solidFill>
                <a:latin typeface="+mj-lt"/>
                <a:cs typeface="+mj-cs"/>
              </a:rPr>
              <a:t> </a:t>
            </a:r>
            <a:r>
              <a:rPr lang="it-IT" sz="1400" dirty="0">
                <a:solidFill>
                  <a:srgbClr val="0D2B88"/>
                </a:solidFill>
                <a:latin typeface="+mj-lt"/>
                <a:cs typeface="+mj-cs"/>
              </a:rPr>
              <a:t>nella modalità di attacco: questa attacca legni strutturali che abbiano un contatto con le murature o con il pavimento, mentre </a:t>
            </a:r>
            <a:r>
              <a:rPr lang="it-IT" sz="1400" i="1" dirty="0" err="1">
                <a:solidFill>
                  <a:srgbClr val="0D2B88"/>
                </a:solidFill>
                <a:latin typeface="+mj-lt"/>
                <a:cs typeface="+mj-cs"/>
              </a:rPr>
              <a:t>Cryptotermes</a:t>
            </a:r>
            <a:r>
              <a:rPr lang="it-IT" sz="1400" i="1" dirty="0">
                <a:solidFill>
                  <a:srgbClr val="0D2B88"/>
                </a:solidFill>
                <a:latin typeface="+mj-lt"/>
                <a:cs typeface="+mj-cs"/>
              </a:rPr>
              <a:t> </a:t>
            </a:r>
            <a:r>
              <a:rPr lang="it-IT" sz="1400" i="1" dirty="0" err="1">
                <a:solidFill>
                  <a:srgbClr val="0D2B88"/>
                </a:solidFill>
                <a:latin typeface="+mj-lt"/>
                <a:cs typeface="+mj-cs"/>
              </a:rPr>
              <a:t>brevis</a:t>
            </a:r>
            <a:r>
              <a:rPr lang="it-IT" sz="1400" i="1" dirty="0">
                <a:solidFill>
                  <a:srgbClr val="0D2B88"/>
                </a:solidFill>
                <a:latin typeface="+mj-lt"/>
                <a:cs typeface="+mj-cs"/>
              </a:rPr>
              <a:t> </a:t>
            </a:r>
            <a:r>
              <a:rPr lang="it-IT" sz="1400" dirty="0">
                <a:solidFill>
                  <a:srgbClr val="0D2B88"/>
                </a:solidFill>
                <a:latin typeface="+mj-lt"/>
                <a:cs typeface="+mj-cs"/>
              </a:rPr>
              <a:t>attacca anche oggetti lignei o mobili totalmente isolati dai muri e molto asciutti (ad esempio il pomolo di un bastone o un lampadario ligneo).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425388" y="476672"/>
            <a:ext cx="8077200" cy="595313"/>
          </a:xfrm>
        </p:spPr>
        <p:txBody>
          <a:bodyPr/>
          <a:lstStyle/>
          <a:p>
            <a:pPr algn="ctr"/>
            <a:r>
              <a:rPr lang="it-IT" sz="2400" b="1" dirty="0"/>
              <a:t>INSETTI SOCIALI</a:t>
            </a:r>
          </a:p>
        </p:txBody>
      </p:sp>
      <p:sp>
        <p:nvSpPr>
          <p:cNvPr id="4" name="Titolo 1">
            <a:extLst>
              <a:ext uri="{FF2B5EF4-FFF2-40B4-BE49-F238E27FC236}">
                <a16:creationId xmlns:a16="http://schemas.microsoft.com/office/drawing/2014/main" id="{36B69FD4-4E58-492C-8C35-76D400A3A37C}"/>
              </a:ext>
            </a:extLst>
          </p:cNvPr>
          <p:cNvSpPr txBox="1">
            <a:spLocks/>
          </p:cNvSpPr>
          <p:nvPr/>
        </p:nvSpPr>
        <p:spPr bwMode="auto">
          <a:xfrm>
            <a:off x="425388" y="1412776"/>
            <a:ext cx="8077200" cy="24482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r>
              <a:rPr lang="it-IT" sz="2400" kern="0" dirty="0"/>
              <a:t>Specie di insetti che vivono in società organizzate, suddivise in caste, nelle quali i singoli individui agiscono in funzione delle necessità della colonia. Questo tipo di società si riscontra in formiche, api, vespe e termiti.</a:t>
            </a:r>
          </a:p>
          <a:p>
            <a:pPr algn="ctr"/>
            <a:endParaRPr lang="it-IT" sz="2400" kern="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algn="ctr"/>
            <a:r>
              <a:rPr lang="it-IT" sz="3500" dirty="0"/>
              <a:t>Trattamento con esche alimentari per </a:t>
            </a:r>
            <a:r>
              <a:rPr lang="it-IT" sz="3500" i="1" dirty="0" err="1"/>
              <a:t>Reticulitermes</a:t>
            </a:r>
            <a:r>
              <a:rPr lang="it-IT" sz="3500" i="1" dirty="0"/>
              <a:t> </a:t>
            </a:r>
            <a:r>
              <a:rPr lang="it-IT" sz="3500" i="1" dirty="0" err="1"/>
              <a:t>lucifugus</a:t>
            </a:r>
            <a:endParaRPr lang="it-IT" sz="3500" i="1" dirty="0"/>
          </a:p>
        </p:txBody>
      </p:sp>
      <p:pic>
        <p:nvPicPr>
          <p:cNvPr id="41988" name="Picture 5" descr="DSC_0180"/>
          <p:cNvPicPr>
            <a:picLocks noChangeAspect="1" noChangeArrowheads="1"/>
          </p:cNvPicPr>
          <p:nvPr/>
        </p:nvPicPr>
        <p:blipFill>
          <a:blip r:embed="rId3"/>
          <a:srcRect/>
          <a:stretch>
            <a:fillRect/>
          </a:stretch>
        </p:blipFill>
        <p:spPr bwMode="auto">
          <a:xfrm>
            <a:off x="2555776" y="2231434"/>
            <a:ext cx="3370263" cy="2236788"/>
          </a:xfrm>
          <a:prstGeom prst="rect">
            <a:avLst/>
          </a:prstGeom>
          <a:noFill/>
        </p:spPr>
      </p:pic>
      <p:pic>
        <p:nvPicPr>
          <p:cNvPr id="2" name="Immagine 1"/>
          <p:cNvPicPr>
            <a:picLocks noChangeAspect="1"/>
          </p:cNvPicPr>
          <p:nvPr/>
        </p:nvPicPr>
        <p:blipFill>
          <a:blip r:embed="rId4"/>
          <a:stretch>
            <a:fillRect/>
          </a:stretch>
        </p:blipFill>
        <p:spPr>
          <a:xfrm>
            <a:off x="1259632" y="4544391"/>
            <a:ext cx="6264930" cy="153503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533399" y="176307"/>
            <a:ext cx="8077200" cy="914400"/>
          </a:xfrm>
        </p:spPr>
        <p:txBody>
          <a:bodyPr/>
          <a:lstStyle/>
          <a:p>
            <a:pPr algn="ctr"/>
            <a:r>
              <a:rPr lang="it-IT" sz="3500" dirty="0"/>
              <a:t>Trattamento con esche alimentari</a:t>
            </a:r>
          </a:p>
        </p:txBody>
      </p:sp>
      <p:sp>
        <p:nvSpPr>
          <p:cNvPr id="3" name="Rettangolo 2"/>
          <p:cNvSpPr/>
          <p:nvPr/>
        </p:nvSpPr>
        <p:spPr>
          <a:xfrm>
            <a:off x="395286" y="680247"/>
            <a:ext cx="8353425" cy="646331"/>
          </a:xfrm>
          <a:prstGeom prst="rect">
            <a:avLst/>
          </a:prstGeom>
        </p:spPr>
        <p:txBody>
          <a:bodyPr>
            <a:spAutoFit/>
          </a:bodyPr>
          <a:lstStyle/>
          <a:p>
            <a:pPr algn="ctr">
              <a:defRPr/>
            </a:pPr>
            <a:r>
              <a:rPr lang="it-IT" sz="1800" dirty="0">
                <a:solidFill>
                  <a:srgbClr val="003777"/>
                </a:solidFill>
                <a:latin typeface="+mn-lt"/>
              </a:rPr>
              <a:t>Il trattamento attraverso esche alimentari si basa su 3 caratteristiche </a:t>
            </a:r>
            <a:r>
              <a:rPr lang="it-IT" sz="1800" dirty="0" err="1">
                <a:solidFill>
                  <a:srgbClr val="003777"/>
                </a:solidFill>
                <a:latin typeface="+mn-lt"/>
              </a:rPr>
              <a:t>bio</a:t>
            </a:r>
            <a:r>
              <a:rPr lang="it-IT" sz="1800" dirty="0">
                <a:solidFill>
                  <a:srgbClr val="003777"/>
                </a:solidFill>
                <a:latin typeface="+mn-lt"/>
              </a:rPr>
              <a:t>-etologiche delle termiti:</a:t>
            </a:r>
          </a:p>
        </p:txBody>
      </p:sp>
      <p:sp>
        <p:nvSpPr>
          <p:cNvPr id="4" name="Segnaposto contenuto 3"/>
          <p:cNvSpPr>
            <a:spLocks noGrp="1"/>
          </p:cNvSpPr>
          <p:nvPr>
            <p:ph idx="1"/>
          </p:nvPr>
        </p:nvSpPr>
        <p:spPr>
          <a:xfrm>
            <a:off x="650541" y="1697284"/>
            <a:ext cx="7960058" cy="1457325"/>
          </a:xfrm>
        </p:spPr>
        <p:txBody>
          <a:bodyPr/>
          <a:lstStyle/>
          <a:p>
            <a:pPr algn="just">
              <a:spcBef>
                <a:spcPct val="0"/>
              </a:spcBef>
              <a:defRPr/>
            </a:pPr>
            <a:r>
              <a:rPr lang="it-IT" sz="1800" kern="1200" dirty="0">
                <a:solidFill>
                  <a:srgbClr val="003777"/>
                </a:solidFill>
                <a:ea typeface="ＭＳ Ｐゴシック" pitchFamily="34" charset="-128"/>
                <a:cs typeface="Arial" charset="0"/>
              </a:rPr>
              <a:t> </a:t>
            </a:r>
            <a:r>
              <a:rPr lang="it-IT" sz="1800" b="1" u="sng" kern="1200" dirty="0">
                <a:solidFill>
                  <a:srgbClr val="003777"/>
                </a:solidFill>
                <a:ea typeface="ＭＳ Ｐゴシック" pitchFamily="34" charset="-128"/>
                <a:cs typeface="Arial" charset="0"/>
              </a:rPr>
              <a:t>Muta: </a:t>
            </a:r>
            <a:r>
              <a:rPr lang="it-IT" sz="1800" kern="1200" dirty="0">
                <a:solidFill>
                  <a:srgbClr val="003777"/>
                </a:solidFill>
                <a:ea typeface="ＭＳ Ｐゴシック" pitchFamily="34" charset="-128"/>
                <a:cs typeface="Arial" charset="0"/>
              </a:rPr>
              <a:t>processo che permette la sostituzione dell’esoscheletro dell’insetto in fase di accrescimento</a:t>
            </a:r>
          </a:p>
          <a:p>
            <a:pPr marL="0" indent="0" algn="just">
              <a:spcBef>
                <a:spcPct val="0"/>
              </a:spcBef>
              <a:buNone/>
              <a:defRPr/>
            </a:pPr>
            <a:endParaRPr lang="it-IT" sz="1800" kern="1200" dirty="0">
              <a:solidFill>
                <a:srgbClr val="003777"/>
              </a:solidFill>
              <a:ea typeface="ＭＳ Ｐゴシック" pitchFamily="34" charset="-128"/>
              <a:cs typeface="Arial" charset="0"/>
            </a:endParaRPr>
          </a:p>
          <a:p>
            <a:pPr algn="just">
              <a:spcBef>
                <a:spcPct val="0"/>
              </a:spcBef>
              <a:defRPr/>
            </a:pPr>
            <a:r>
              <a:rPr lang="it-IT" sz="1800" b="1" u="sng" kern="1200" dirty="0" err="1">
                <a:solidFill>
                  <a:srgbClr val="003777"/>
                </a:solidFill>
                <a:ea typeface="ＭＳ Ｐゴシック" pitchFamily="34" charset="-128"/>
                <a:cs typeface="Arial" charset="0"/>
              </a:rPr>
              <a:t>Trofalassi</a:t>
            </a:r>
            <a:r>
              <a:rPr lang="it-IT" sz="1800" b="1" u="sng" kern="1200" dirty="0">
                <a:solidFill>
                  <a:srgbClr val="003777"/>
                </a:solidFill>
                <a:ea typeface="ＭＳ Ｐゴシック" pitchFamily="34" charset="-128"/>
                <a:cs typeface="Arial" charset="0"/>
              </a:rPr>
              <a:t>: </a:t>
            </a:r>
            <a:r>
              <a:rPr lang="it-IT" sz="1800" kern="1200" dirty="0">
                <a:solidFill>
                  <a:srgbClr val="003777"/>
                </a:solidFill>
                <a:ea typeface="ＭＳ Ｐゴシック" pitchFamily="34" charset="-128"/>
                <a:cs typeface="Arial" charset="0"/>
              </a:rPr>
              <a:t>processo mediante il quale le termiti operaie  alimentano tutte le altre mediante, vale a dire a  digerire e rigurgitare i materiali cellulosici distribuendoli ad altre caste: larve, ninfe, soldati e alate. Così il  </a:t>
            </a:r>
            <a:r>
              <a:rPr lang="it-IT" sz="1800" kern="1200" dirty="0" err="1">
                <a:solidFill>
                  <a:srgbClr val="003777"/>
                </a:solidFill>
                <a:ea typeface="ＭＳ Ｐゴシック" pitchFamily="34" charset="-128"/>
                <a:cs typeface="Arial" charset="0"/>
              </a:rPr>
              <a:t>Diflubenzuron</a:t>
            </a:r>
            <a:r>
              <a:rPr lang="it-IT" sz="1800" kern="1200" dirty="0">
                <a:solidFill>
                  <a:srgbClr val="003777"/>
                </a:solidFill>
                <a:ea typeface="ＭＳ Ｐゴシック" pitchFamily="34" charset="-128"/>
                <a:cs typeface="Arial" charset="0"/>
              </a:rPr>
              <a:t> (insetticida)  viene trasmesso tutta la colonia.</a:t>
            </a:r>
          </a:p>
          <a:p>
            <a:pPr marL="0" indent="0" algn="just">
              <a:spcBef>
                <a:spcPct val="0"/>
              </a:spcBef>
              <a:buNone/>
              <a:defRPr/>
            </a:pPr>
            <a:endParaRPr lang="it-IT" sz="1800" kern="1200" dirty="0">
              <a:solidFill>
                <a:srgbClr val="003777"/>
              </a:solidFill>
              <a:ea typeface="ＭＳ Ｐゴシック" pitchFamily="34" charset="-128"/>
              <a:cs typeface="Arial" charset="0"/>
            </a:endParaRPr>
          </a:p>
          <a:p>
            <a:pPr marL="0" indent="0" algn="just">
              <a:spcBef>
                <a:spcPct val="0"/>
              </a:spcBef>
              <a:buNone/>
              <a:defRPr/>
            </a:pPr>
            <a:endParaRPr lang="it-IT" sz="1800" kern="1200" dirty="0">
              <a:solidFill>
                <a:srgbClr val="003777"/>
              </a:solidFill>
              <a:ea typeface="ＭＳ Ｐゴシック" pitchFamily="34" charset="-128"/>
              <a:cs typeface="Arial" charset="0"/>
            </a:endParaRPr>
          </a:p>
          <a:p>
            <a:pPr marL="0" indent="0" algn="just">
              <a:spcBef>
                <a:spcPct val="0"/>
              </a:spcBef>
              <a:buNone/>
              <a:defRPr/>
            </a:pPr>
            <a:endParaRPr lang="it-IT" sz="1800" kern="1200" dirty="0">
              <a:solidFill>
                <a:srgbClr val="003777"/>
              </a:solidFill>
              <a:ea typeface="ＭＳ Ｐゴシック" pitchFamily="34" charset="-128"/>
              <a:cs typeface="Arial" charset="0"/>
            </a:endParaRPr>
          </a:p>
          <a:p>
            <a:pPr marL="0" indent="0" algn="just">
              <a:spcBef>
                <a:spcPct val="0"/>
              </a:spcBef>
              <a:buNone/>
              <a:defRPr/>
            </a:pPr>
            <a:endParaRPr lang="it-IT" sz="1800" kern="1200" dirty="0">
              <a:solidFill>
                <a:srgbClr val="003777"/>
              </a:solidFill>
              <a:ea typeface="ＭＳ Ｐゴシック" pitchFamily="34" charset="-128"/>
              <a:cs typeface="Arial" charset="0"/>
            </a:endParaRPr>
          </a:p>
          <a:p>
            <a:pPr marL="0" indent="0" algn="just">
              <a:spcBef>
                <a:spcPct val="0"/>
              </a:spcBef>
              <a:buNone/>
              <a:defRPr/>
            </a:pPr>
            <a:endParaRPr lang="it-IT" sz="1800" kern="1200" dirty="0">
              <a:solidFill>
                <a:srgbClr val="003777"/>
              </a:solidFill>
              <a:ea typeface="ＭＳ Ｐゴシック" pitchFamily="34" charset="-128"/>
              <a:cs typeface="Arial" charset="0"/>
            </a:endParaRPr>
          </a:p>
          <a:p>
            <a:pPr algn="just">
              <a:spcBef>
                <a:spcPct val="0"/>
              </a:spcBef>
              <a:defRPr/>
            </a:pPr>
            <a:r>
              <a:rPr lang="it-IT" sz="1800" b="1" u="sng" kern="1200" dirty="0">
                <a:solidFill>
                  <a:srgbClr val="003777"/>
                </a:solidFill>
                <a:ea typeface="ＭＳ Ｐゴシック" pitchFamily="34" charset="-128"/>
                <a:cs typeface="Arial" charset="0"/>
              </a:rPr>
              <a:t>Feromoni: </a:t>
            </a:r>
            <a:r>
              <a:rPr lang="it-IT" sz="1800" kern="1200" dirty="0">
                <a:solidFill>
                  <a:srgbClr val="003777"/>
                </a:solidFill>
                <a:ea typeface="ＭＳ Ｐゴシック" pitchFamily="34" charset="-128"/>
                <a:cs typeface="Arial" charset="0"/>
              </a:rPr>
              <a:t>Quando le Termiti operaie scoprono una nuova fonte di cibo, marcano il percorso fatto mediante un “feromone da pista” che sarà seguito da tutte le altre operaie: in questo modo tutte le Termiti si dirigeranno  alle postazioni che contengono l’insetticida.</a:t>
            </a:r>
          </a:p>
          <a:p>
            <a:pPr marL="0" indent="0">
              <a:buFontTx/>
              <a:buNone/>
              <a:defRPr/>
            </a:pPr>
            <a:endParaRPr lang="it-IT" sz="2400" dirty="0"/>
          </a:p>
        </p:txBody>
      </p:sp>
      <p:pic>
        <p:nvPicPr>
          <p:cNvPr id="68612" name="Picture 5"/>
          <p:cNvPicPr>
            <a:picLocks noChangeAspect="1" noChangeArrowheads="1"/>
          </p:cNvPicPr>
          <p:nvPr/>
        </p:nvPicPr>
        <p:blipFill>
          <a:blip r:embed="rId3"/>
          <a:srcRect/>
          <a:stretch>
            <a:fillRect/>
          </a:stretch>
        </p:blipFill>
        <p:spPr bwMode="auto">
          <a:xfrm>
            <a:off x="3779912" y="3539717"/>
            <a:ext cx="1944216" cy="113905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algn="ctr"/>
            <a:r>
              <a:rPr lang="it-IT" dirty="0" err="1"/>
              <a:t>Labyrinth</a:t>
            </a:r>
            <a:endParaRPr lang="it-IT" dirty="0"/>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899592" y="1268761"/>
            <a:ext cx="7704222" cy="46151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8463" lvl="2" eaLnBrk="0" hangingPunct="0">
              <a:lnSpc>
                <a:spcPct val="90000"/>
              </a:lnSpc>
              <a:spcBef>
                <a:spcPct val="10000"/>
              </a:spcBef>
              <a:spcAft>
                <a:spcPts val="600"/>
              </a:spcAft>
              <a:defRPr/>
            </a:pPr>
            <a:endParaRPr lang="it-IT" sz="2000" dirty="0">
              <a:solidFill>
                <a:srgbClr val="804000"/>
              </a:solidFill>
              <a:latin typeface="Arial"/>
              <a:ea typeface="Times New Roman" charset="0"/>
              <a:cs typeface="Arial"/>
            </a:endParaRPr>
          </a:p>
        </p:txBody>
      </p:sp>
      <p:sp>
        <p:nvSpPr>
          <p:cNvPr id="4" name="CasellaDiTesto 3">
            <a:extLst>
              <a:ext uri="{FF2B5EF4-FFF2-40B4-BE49-F238E27FC236}">
                <a16:creationId xmlns:a16="http://schemas.microsoft.com/office/drawing/2014/main" id="{3DADE324-EB3C-4872-B5EA-488C6A644B80}"/>
              </a:ext>
            </a:extLst>
          </p:cNvPr>
          <p:cNvSpPr txBox="1"/>
          <p:nvPr/>
        </p:nvSpPr>
        <p:spPr>
          <a:xfrm>
            <a:off x="251520" y="1268761"/>
            <a:ext cx="8465482" cy="4955203"/>
          </a:xfrm>
          <a:prstGeom prst="rect">
            <a:avLst/>
          </a:prstGeom>
          <a:noFill/>
        </p:spPr>
        <p:txBody>
          <a:bodyPr wrap="square" rtlCol="0">
            <a:spAutoFit/>
          </a:bodyPr>
          <a:lstStyle/>
          <a:p>
            <a:pPr algn="just"/>
            <a:r>
              <a:rPr lang="it-IT" sz="1800" dirty="0">
                <a:solidFill>
                  <a:srgbClr val="003777"/>
                </a:solidFill>
                <a:latin typeface="+mn-lt"/>
              </a:rPr>
              <a:t>Prodotto a matrice cellulosica (carta) con una percentuale molto bassa di principio attivo (</a:t>
            </a:r>
            <a:r>
              <a:rPr lang="it-IT" sz="1800" dirty="0" err="1">
                <a:solidFill>
                  <a:srgbClr val="003777"/>
                </a:solidFill>
                <a:latin typeface="+mn-lt"/>
              </a:rPr>
              <a:t>Diflubenzuron</a:t>
            </a:r>
            <a:r>
              <a:rPr lang="it-IT" sz="1800" dirty="0">
                <a:solidFill>
                  <a:srgbClr val="003777"/>
                </a:solidFill>
                <a:latin typeface="+mn-lt"/>
              </a:rPr>
              <a:t> 0,25%). </a:t>
            </a:r>
          </a:p>
          <a:p>
            <a:pPr algn="just"/>
            <a:endParaRPr lang="it-IT" sz="1800" dirty="0">
              <a:solidFill>
                <a:srgbClr val="003777"/>
              </a:solidFill>
              <a:latin typeface="+mn-lt"/>
            </a:endParaRPr>
          </a:p>
          <a:p>
            <a:pPr algn="just"/>
            <a:r>
              <a:rPr lang="it-IT" sz="1800" dirty="0">
                <a:solidFill>
                  <a:srgbClr val="003777"/>
                </a:solidFill>
                <a:latin typeface="+mn-lt"/>
              </a:rPr>
              <a:t>L’eliminazione della colonia è molto lenta, se le prime operaie che attaccano il prodotto morissero alla prima ingestione di prodotto, le altre operaie assocerebbero la postazione ad un pericolo per la sopravvivenza della colonia stessa, abbandonando l’impianto.</a:t>
            </a:r>
          </a:p>
          <a:p>
            <a:pPr algn="just"/>
            <a:r>
              <a:rPr lang="it-IT" sz="1800" dirty="0">
                <a:solidFill>
                  <a:srgbClr val="003777"/>
                </a:solidFill>
                <a:latin typeface="+mn-lt"/>
              </a:rPr>
              <a:t>Le operaie  forniranno  l’alimento con le altre caste (</a:t>
            </a:r>
            <a:r>
              <a:rPr lang="it-IT" sz="1800" dirty="0" err="1">
                <a:solidFill>
                  <a:srgbClr val="003777"/>
                </a:solidFill>
                <a:latin typeface="+mn-lt"/>
              </a:rPr>
              <a:t>Trofallassi</a:t>
            </a:r>
            <a:r>
              <a:rPr lang="it-IT" sz="1800" dirty="0">
                <a:solidFill>
                  <a:srgbClr val="003777"/>
                </a:solidFill>
                <a:latin typeface="+mn-lt"/>
              </a:rPr>
              <a:t>)  e comunicheranno la posizione della fonte di alimentazione (feromoni da pista). Il </a:t>
            </a:r>
            <a:r>
              <a:rPr lang="it-IT" sz="1800" dirty="0" err="1">
                <a:solidFill>
                  <a:srgbClr val="003777"/>
                </a:solidFill>
                <a:latin typeface="+mn-lt"/>
              </a:rPr>
              <a:t>Diflubenzuron</a:t>
            </a:r>
            <a:r>
              <a:rPr lang="it-IT" sz="1800" dirty="0">
                <a:solidFill>
                  <a:srgbClr val="003777"/>
                </a:solidFill>
                <a:latin typeface="+mn-lt"/>
              </a:rPr>
              <a:t>, ingerito congiuntamente con la cellulosa, bloccherà la muta delle Termiti. L’eliminazione sarà quindi inevitabile. </a:t>
            </a:r>
          </a:p>
          <a:p>
            <a:pPr algn="just"/>
            <a:endParaRPr lang="it-IT" sz="1800" dirty="0">
              <a:solidFill>
                <a:srgbClr val="003777"/>
              </a:solidFill>
              <a:latin typeface="+mn-lt"/>
            </a:endParaRPr>
          </a:p>
          <a:p>
            <a:pPr algn="just"/>
            <a:r>
              <a:rPr lang="it-IT" sz="1800" dirty="0">
                <a:solidFill>
                  <a:srgbClr val="003777"/>
                </a:solidFill>
                <a:latin typeface="+mn-lt"/>
              </a:rPr>
              <a:t>Il </a:t>
            </a:r>
            <a:r>
              <a:rPr lang="it-IT" sz="1800" dirty="0" err="1">
                <a:solidFill>
                  <a:srgbClr val="003777"/>
                </a:solidFill>
                <a:latin typeface="+mn-lt"/>
              </a:rPr>
              <a:t>diflubenzuron</a:t>
            </a:r>
            <a:r>
              <a:rPr lang="it-IT" sz="1800" dirty="0">
                <a:solidFill>
                  <a:srgbClr val="003777"/>
                </a:solidFill>
                <a:latin typeface="+mn-lt"/>
              </a:rPr>
              <a:t> agisce sul processo di muta causando deformità e in seguito morte. </a:t>
            </a:r>
          </a:p>
          <a:p>
            <a:pPr algn="just"/>
            <a:endParaRPr lang="it-IT" sz="1800" dirty="0">
              <a:solidFill>
                <a:srgbClr val="003777"/>
              </a:solidFill>
              <a:latin typeface="+mn-lt"/>
            </a:endParaRPr>
          </a:p>
          <a:p>
            <a:pPr algn="just"/>
            <a:r>
              <a:rPr lang="it-IT" sz="1800" b="1" u="sng" dirty="0">
                <a:solidFill>
                  <a:srgbClr val="003777"/>
                </a:solidFill>
                <a:highlight>
                  <a:srgbClr val="FFFF00"/>
                </a:highlight>
                <a:latin typeface="+mn-lt"/>
              </a:rPr>
              <a:t>Il trattamento con prodotti liquidi a base di piretroidi non solo non eliminano la colonia, ma piuttosto, favorisce la separazione della stessa, il che significa che invece di una colonia dopo il trattamento vi sono numerose colonie di termiti</a:t>
            </a:r>
          </a:p>
          <a:p>
            <a:endParaRPr lang="it-IT" sz="1400" b="1" u="sng" dirty="0"/>
          </a:p>
          <a:p>
            <a:endParaRPr lang="it-IT" sz="1400" b="1" u="sng" dirty="0"/>
          </a:p>
        </p:txBody>
      </p:sp>
    </p:spTree>
    <p:extLst>
      <p:ext uri="{BB962C8B-B14F-4D97-AF65-F5344CB8AC3E}">
        <p14:creationId xmlns:p14="http://schemas.microsoft.com/office/powerpoint/2010/main" val="794217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algn="ctr"/>
            <a:r>
              <a:rPr lang="it-IT"/>
              <a:t>Lotta alle termiti sotterranee</a:t>
            </a:r>
          </a:p>
        </p:txBody>
      </p:sp>
      <p:sp>
        <p:nvSpPr>
          <p:cNvPr id="32770" name="Rectangle 3"/>
          <p:cNvSpPr>
            <a:spLocks noGrp="1" noChangeArrowheads="1"/>
          </p:cNvSpPr>
          <p:nvPr>
            <p:ph type="body" idx="1"/>
          </p:nvPr>
        </p:nvSpPr>
        <p:spPr>
          <a:xfrm>
            <a:off x="323850" y="1373188"/>
            <a:ext cx="8229600" cy="792162"/>
          </a:xfrm>
        </p:spPr>
        <p:txBody>
          <a:bodyPr/>
          <a:lstStyle/>
          <a:p>
            <a:pPr marL="0" indent="0">
              <a:buFontTx/>
              <a:buNone/>
              <a:defRPr/>
            </a:pPr>
            <a:r>
              <a:rPr lang="it-IT" b="1" cap="small" dirty="0">
                <a:solidFill>
                  <a:srgbClr val="0D2B88"/>
                </a:solidFill>
              </a:rPr>
              <a:t>Ispezione e diagnosi</a:t>
            </a:r>
          </a:p>
          <a:p>
            <a:pPr>
              <a:defRPr/>
            </a:pPr>
            <a:endParaRPr lang="it-IT" b="1" dirty="0"/>
          </a:p>
        </p:txBody>
      </p:sp>
      <p:pic>
        <p:nvPicPr>
          <p:cNvPr id="32771" name="Picture 4" descr="termiti-italia-6 (2)"/>
          <p:cNvPicPr>
            <a:picLocks noChangeAspect="1" noChangeArrowheads="1"/>
          </p:cNvPicPr>
          <p:nvPr/>
        </p:nvPicPr>
        <p:blipFill>
          <a:blip r:embed="rId3"/>
          <a:srcRect/>
          <a:stretch>
            <a:fillRect/>
          </a:stretch>
        </p:blipFill>
        <p:spPr bwMode="auto">
          <a:xfrm>
            <a:off x="2925763" y="3340100"/>
            <a:ext cx="2195512" cy="2676525"/>
          </a:xfrm>
          <a:prstGeom prst="rect">
            <a:avLst/>
          </a:prstGeom>
          <a:noFill/>
        </p:spPr>
      </p:pic>
      <p:pic>
        <p:nvPicPr>
          <p:cNvPr id="32772" name="Picture 5" descr="armadietti spogliatoio 004"/>
          <p:cNvPicPr>
            <a:picLocks noChangeAspect="1" noChangeArrowheads="1"/>
          </p:cNvPicPr>
          <p:nvPr/>
        </p:nvPicPr>
        <p:blipFill>
          <a:blip r:embed="rId4"/>
          <a:srcRect/>
          <a:stretch>
            <a:fillRect/>
          </a:stretch>
        </p:blipFill>
        <p:spPr bwMode="auto">
          <a:xfrm>
            <a:off x="2620963" y="1352550"/>
            <a:ext cx="2500312" cy="1878013"/>
          </a:xfrm>
          <a:prstGeom prst="rect">
            <a:avLst/>
          </a:prstGeom>
          <a:noFill/>
        </p:spPr>
      </p:pic>
      <p:pic>
        <p:nvPicPr>
          <p:cNvPr id="32773" name="Picture 6" descr="termiti-italia-3 (3)"/>
          <p:cNvPicPr>
            <a:picLocks noChangeAspect="1" noChangeArrowheads="1"/>
          </p:cNvPicPr>
          <p:nvPr/>
        </p:nvPicPr>
        <p:blipFill>
          <a:blip r:embed="rId5"/>
          <a:srcRect/>
          <a:stretch>
            <a:fillRect/>
          </a:stretch>
        </p:blipFill>
        <p:spPr bwMode="auto">
          <a:xfrm>
            <a:off x="5218113" y="3316288"/>
            <a:ext cx="3627437" cy="2724150"/>
          </a:xfrm>
          <a:prstGeom prst="rect">
            <a:avLst/>
          </a:prstGeom>
          <a:noFill/>
        </p:spPr>
      </p:pic>
      <p:pic>
        <p:nvPicPr>
          <p:cNvPr id="32774" name="Picture 7" descr="IMG-20130222-WA0000 (2)"/>
          <p:cNvPicPr>
            <a:picLocks noChangeAspect="1" noChangeArrowheads="1"/>
          </p:cNvPicPr>
          <p:nvPr/>
        </p:nvPicPr>
        <p:blipFill>
          <a:blip r:embed="rId6"/>
          <a:srcRect/>
          <a:stretch>
            <a:fillRect/>
          </a:stretch>
        </p:blipFill>
        <p:spPr bwMode="auto">
          <a:xfrm>
            <a:off x="5218113" y="1047750"/>
            <a:ext cx="1646237" cy="218281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107504" y="188640"/>
            <a:ext cx="8712968" cy="914400"/>
          </a:xfrm>
        </p:spPr>
        <p:txBody>
          <a:bodyPr/>
          <a:lstStyle/>
          <a:p>
            <a:pPr algn="ctr"/>
            <a:r>
              <a:rPr lang="it-IT" sz="3500" dirty="0"/>
              <a:t>Trattamento con esche alimentari per </a:t>
            </a:r>
            <a:r>
              <a:rPr lang="it-IT" sz="3500" i="1" dirty="0" err="1"/>
              <a:t>Reticulitermes</a:t>
            </a:r>
            <a:r>
              <a:rPr lang="it-IT" sz="3500" i="1" dirty="0"/>
              <a:t> </a:t>
            </a:r>
            <a:r>
              <a:rPr lang="it-IT" sz="3500" i="1" dirty="0" err="1"/>
              <a:t>lucifugus</a:t>
            </a:r>
            <a:endParaRPr lang="it-IT" sz="3500" i="1" dirty="0"/>
          </a:p>
        </p:txBody>
      </p:sp>
      <p:sp>
        <p:nvSpPr>
          <p:cNvPr id="5" name="Rectangle 2">
            <a:extLst>
              <a:ext uri="{FF2B5EF4-FFF2-40B4-BE49-F238E27FC236}">
                <a16:creationId xmlns:a16="http://schemas.microsoft.com/office/drawing/2014/main" id="{ED5C8B97-850E-4B61-90A1-3BA499DC5854}"/>
              </a:ext>
            </a:extLst>
          </p:cNvPr>
          <p:cNvSpPr txBox="1">
            <a:spLocks noChangeArrowheads="1"/>
          </p:cNvSpPr>
          <p:nvPr/>
        </p:nvSpPr>
        <p:spPr bwMode="auto">
          <a:xfrm>
            <a:off x="533400" y="1340768"/>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marL="457200" indent="-457200">
              <a:buFont typeface="Arial" panose="020B0604020202020204" pitchFamily="34" charset="0"/>
              <a:buChar char="•"/>
            </a:pPr>
            <a:r>
              <a:rPr lang="it-IT" sz="3500" u="sng" kern="0" dirty="0"/>
              <a:t>INSTALLAZIONE: </a:t>
            </a:r>
          </a:p>
          <a:p>
            <a:pPr marL="457200" indent="-457200">
              <a:buFontTx/>
              <a:buChar char="-"/>
            </a:pPr>
            <a:r>
              <a:rPr lang="it-IT" sz="2400" kern="0" dirty="0"/>
              <a:t>postazioni lungo il perimetro esterno dell’edificio infestato, non attivate con insetticida, contengono intercettori in legno non trattati;</a:t>
            </a:r>
          </a:p>
          <a:p>
            <a:pPr marL="457200" indent="-457200">
              <a:buFontTx/>
              <a:buChar char="-"/>
            </a:pPr>
            <a:r>
              <a:rPr lang="it-IT" sz="2400" kern="0" dirty="0"/>
              <a:t>Postazioni interne contenenti insetticida, posizionate lungo i passaggi delle termiti</a:t>
            </a:r>
          </a:p>
          <a:p>
            <a:pPr marL="457200" indent="-457200">
              <a:buFont typeface="Arial" panose="020B0604020202020204" pitchFamily="34" charset="0"/>
              <a:buChar char="•"/>
            </a:pPr>
            <a:r>
              <a:rPr lang="it-IT" sz="3500" i="1" kern="0" dirty="0"/>
              <a:t>INTERCETTAZIONE</a:t>
            </a:r>
          </a:p>
          <a:p>
            <a:pPr marL="457200" indent="-457200">
              <a:buFont typeface="Arial" panose="020B0604020202020204" pitchFamily="34" charset="0"/>
              <a:buChar char="•"/>
            </a:pPr>
            <a:r>
              <a:rPr lang="it-IT" sz="3500" i="1" kern="0" dirty="0"/>
              <a:t>ELIMINAZIONE</a:t>
            </a:r>
          </a:p>
        </p:txBody>
      </p:sp>
    </p:spTree>
    <p:extLst>
      <p:ext uri="{BB962C8B-B14F-4D97-AF65-F5344CB8AC3E}">
        <p14:creationId xmlns:p14="http://schemas.microsoft.com/office/powerpoint/2010/main" val="2381472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algn="ctr"/>
            <a:r>
              <a:rPr lang="it-IT" dirty="0"/>
              <a:t>Preparazione del formulato </a:t>
            </a:r>
            <a:r>
              <a:rPr lang="it-IT" dirty="0" err="1"/>
              <a:t>Labyrinth</a:t>
            </a:r>
            <a:endParaRPr lang="it-IT" dirty="0"/>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899592" y="1268761"/>
            <a:ext cx="7704222" cy="4615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98463" lvl="2" eaLnBrk="0" hangingPunct="0">
              <a:lnSpc>
                <a:spcPct val="90000"/>
              </a:lnSpc>
              <a:spcBef>
                <a:spcPct val="10000"/>
              </a:spcBef>
              <a:spcAft>
                <a:spcPts val="600"/>
              </a:spcAft>
              <a:defRPr/>
            </a:pPr>
            <a:endParaRPr lang="it-IT" sz="2000" dirty="0">
              <a:solidFill>
                <a:srgbClr val="804000"/>
              </a:solidFill>
              <a:latin typeface="Arial"/>
              <a:ea typeface="Times New Roman" charset="0"/>
              <a:cs typeface="Arial"/>
            </a:endParaRPr>
          </a:p>
        </p:txBody>
      </p:sp>
      <p:sp>
        <p:nvSpPr>
          <p:cNvPr id="9" name="CasellaDiTesto 8">
            <a:extLst>
              <a:ext uri="{FF2B5EF4-FFF2-40B4-BE49-F238E27FC236}">
                <a16:creationId xmlns:a16="http://schemas.microsoft.com/office/drawing/2014/main" id="{0F9F3FB5-212C-469E-BFE5-2DB829EAB6F8}"/>
              </a:ext>
            </a:extLst>
          </p:cNvPr>
          <p:cNvSpPr txBox="1"/>
          <p:nvPr/>
        </p:nvSpPr>
        <p:spPr>
          <a:xfrm>
            <a:off x="683568" y="1037928"/>
            <a:ext cx="3672408" cy="461665"/>
          </a:xfrm>
          <a:prstGeom prst="rect">
            <a:avLst/>
          </a:prstGeom>
          <a:noFill/>
        </p:spPr>
        <p:txBody>
          <a:bodyPr wrap="square" rtlCol="0">
            <a:spAutoFit/>
          </a:bodyPr>
          <a:lstStyle/>
          <a:p>
            <a:r>
              <a:rPr lang="it-IT" dirty="0"/>
              <a:t>Materiale necessario:</a:t>
            </a:r>
          </a:p>
        </p:txBody>
      </p:sp>
      <p:pic>
        <p:nvPicPr>
          <p:cNvPr id="1026" name="Picture 2">
            <a:extLst>
              <a:ext uri="{FF2B5EF4-FFF2-40B4-BE49-F238E27FC236}">
                <a16:creationId xmlns:a16="http://schemas.microsoft.com/office/drawing/2014/main" id="{4254838B-4144-44C1-8D8A-0EAA3C7F0C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59" t="36658" r="28775" b="35328"/>
          <a:stretch/>
        </p:blipFill>
        <p:spPr bwMode="auto">
          <a:xfrm>
            <a:off x="355880" y="1543937"/>
            <a:ext cx="2384237" cy="1860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368A66C-E959-40C8-B3CB-E410F36702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6729" y="1517748"/>
            <a:ext cx="1864436" cy="18644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ecchio in plastica - Con coperchio">
            <a:extLst>
              <a:ext uri="{FF2B5EF4-FFF2-40B4-BE49-F238E27FC236}">
                <a16:creationId xmlns:a16="http://schemas.microsoft.com/office/drawing/2014/main" id="{C1A29E3E-8F18-46DA-9EFC-87C01E5966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086" y="1506300"/>
            <a:ext cx="1864436" cy="18644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DADE324-EB3C-4872-B5EA-488C6A644B80}"/>
              </a:ext>
            </a:extLst>
          </p:cNvPr>
          <p:cNvSpPr txBox="1"/>
          <p:nvPr/>
        </p:nvSpPr>
        <p:spPr>
          <a:xfrm>
            <a:off x="323528" y="3453409"/>
            <a:ext cx="8545251" cy="2616101"/>
          </a:xfrm>
          <a:prstGeom prst="rect">
            <a:avLst/>
          </a:prstGeom>
          <a:noFill/>
        </p:spPr>
        <p:txBody>
          <a:bodyPr wrap="square" rtlCol="0">
            <a:spAutoFit/>
          </a:bodyPr>
          <a:lstStyle/>
          <a:p>
            <a:r>
              <a:rPr lang="it-IT" sz="1800" b="1" dirty="0">
                <a:solidFill>
                  <a:srgbClr val="003777"/>
                </a:solidFill>
                <a:latin typeface="+mn-lt"/>
              </a:rPr>
              <a:t>Guanti monouso                                        Acqua                            Recipiente da 10 l </a:t>
            </a:r>
            <a:r>
              <a:rPr lang="it-IT" sz="1800" b="1" u="sng" dirty="0">
                <a:solidFill>
                  <a:srgbClr val="003777"/>
                </a:solidFill>
                <a:latin typeface="+mn-lt"/>
              </a:rPr>
              <a:t>dedicato</a:t>
            </a:r>
            <a:endParaRPr lang="it-IT" sz="1800" b="1" dirty="0">
              <a:solidFill>
                <a:srgbClr val="003777"/>
              </a:solidFill>
              <a:latin typeface="+mn-lt"/>
            </a:endParaRPr>
          </a:p>
          <a:p>
            <a:r>
              <a:rPr lang="it-IT" sz="1800" b="1" dirty="0">
                <a:solidFill>
                  <a:srgbClr val="003777"/>
                </a:solidFill>
                <a:latin typeface="+mn-lt"/>
              </a:rPr>
              <a:t>                                                   (preferibilmente distillata)</a:t>
            </a:r>
            <a:endParaRPr lang="it-IT" sz="1800" b="1" u="sng" dirty="0">
              <a:solidFill>
                <a:srgbClr val="003777"/>
              </a:solidFill>
              <a:latin typeface="+mn-lt"/>
            </a:endParaRPr>
          </a:p>
          <a:p>
            <a:endParaRPr lang="it-IT" sz="1400" b="1" u="sng" dirty="0"/>
          </a:p>
          <a:p>
            <a:endParaRPr lang="it-IT" sz="1400" b="1" u="sng" dirty="0"/>
          </a:p>
          <a:p>
            <a:endParaRPr lang="it-IT" sz="1400" b="1" u="sng" dirty="0"/>
          </a:p>
          <a:p>
            <a:endParaRPr lang="it-IT" sz="1400" b="1" u="sng" dirty="0"/>
          </a:p>
          <a:p>
            <a:pPr algn="just"/>
            <a:r>
              <a:rPr lang="it-IT" b="1" u="sng" dirty="0">
                <a:solidFill>
                  <a:srgbClr val="003777"/>
                </a:solidFill>
                <a:latin typeface="+mj-lt"/>
              </a:rPr>
              <a:t>Il recipiente NON può essere riciclato tra quelli che hanno contenuto in precedenza altri prodotti; le termiti hanno una sensibilità elevata e potrebbero non consumare il formulato!</a:t>
            </a:r>
          </a:p>
        </p:txBody>
      </p:sp>
    </p:spTree>
    <p:extLst>
      <p:ext uri="{BB962C8B-B14F-4D97-AF65-F5344CB8AC3E}">
        <p14:creationId xmlns:p14="http://schemas.microsoft.com/office/powerpoint/2010/main" val="91745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algn="ctr"/>
            <a:r>
              <a:rPr lang="it-IT" dirty="0"/>
              <a:t>Preparazione del formulato </a:t>
            </a:r>
            <a:r>
              <a:rPr lang="it-IT" dirty="0" err="1"/>
              <a:t>Labyrinth</a:t>
            </a:r>
            <a:endParaRPr lang="it-IT" dirty="0"/>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899592" y="1268761"/>
            <a:ext cx="7704222" cy="4615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98463" lvl="2" eaLnBrk="0" hangingPunct="0">
              <a:lnSpc>
                <a:spcPct val="90000"/>
              </a:lnSpc>
              <a:spcBef>
                <a:spcPct val="10000"/>
              </a:spcBef>
              <a:spcAft>
                <a:spcPts val="600"/>
              </a:spcAft>
              <a:defRPr/>
            </a:pPr>
            <a:endParaRPr lang="it-IT" sz="2000" dirty="0">
              <a:solidFill>
                <a:srgbClr val="804000"/>
              </a:solidFill>
              <a:latin typeface="Arial"/>
              <a:ea typeface="Times New Roman" charset="0"/>
              <a:cs typeface="Arial"/>
            </a:endParaRPr>
          </a:p>
        </p:txBody>
      </p:sp>
      <p:sp>
        <p:nvSpPr>
          <p:cNvPr id="9" name="CasellaDiTesto 8">
            <a:extLst>
              <a:ext uri="{FF2B5EF4-FFF2-40B4-BE49-F238E27FC236}">
                <a16:creationId xmlns:a16="http://schemas.microsoft.com/office/drawing/2014/main" id="{0F9F3FB5-212C-469E-BFE5-2DB829EAB6F8}"/>
              </a:ext>
            </a:extLst>
          </p:cNvPr>
          <p:cNvSpPr txBox="1"/>
          <p:nvPr/>
        </p:nvSpPr>
        <p:spPr>
          <a:xfrm>
            <a:off x="358106" y="1334075"/>
            <a:ext cx="4464496" cy="830997"/>
          </a:xfrm>
          <a:prstGeom prst="rect">
            <a:avLst/>
          </a:prstGeom>
          <a:noFill/>
        </p:spPr>
        <p:txBody>
          <a:bodyPr wrap="square" rtlCol="0">
            <a:spAutoFit/>
          </a:bodyPr>
          <a:lstStyle/>
          <a:p>
            <a:r>
              <a:rPr lang="it-IT" b="1" dirty="0">
                <a:solidFill>
                  <a:srgbClr val="003777"/>
                </a:solidFill>
                <a:latin typeface="+mn-lt"/>
              </a:rPr>
              <a:t>Quantitativo da preparare:</a:t>
            </a:r>
          </a:p>
          <a:p>
            <a:endParaRPr lang="it-IT" dirty="0"/>
          </a:p>
        </p:txBody>
      </p:sp>
      <p:sp>
        <p:nvSpPr>
          <p:cNvPr id="4" name="CasellaDiTesto 3">
            <a:extLst>
              <a:ext uri="{FF2B5EF4-FFF2-40B4-BE49-F238E27FC236}">
                <a16:creationId xmlns:a16="http://schemas.microsoft.com/office/drawing/2014/main" id="{3DADE324-EB3C-4872-B5EA-488C6A644B80}"/>
              </a:ext>
            </a:extLst>
          </p:cNvPr>
          <p:cNvSpPr txBox="1"/>
          <p:nvPr/>
        </p:nvSpPr>
        <p:spPr>
          <a:xfrm>
            <a:off x="323528" y="1805401"/>
            <a:ext cx="8465482" cy="4185761"/>
          </a:xfrm>
          <a:prstGeom prst="rect">
            <a:avLst/>
          </a:prstGeom>
          <a:noFill/>
        </p:spPr>
        <p:txBody>
          <a:bodyPr wrap="square" rtlCol="0">
            <a:spAutoFit/>
          </a:bodyPr>
          <a:lstStyle/>
          <a:p>
            <a:pPr algn="just"/>
            <a:r>
              <a:rPr lang="it-IT" sz="1800" dirty="0">
                <a:solidFill>
                  <a:srgbClr val="003777"/>
                </a:solidFill>
                <a:latin typeface="+mn-lt"/>
              </a:rPr>
              <a:t>Per realizzare 2 litri di </a:t>
            </a:r>
            <a:r>
              <a:rPr lang="it-IT" sz="1800" b="1" u="sng" dirty="0">
                <a:solidFill>
                  <a:srgbClr val="003777"/>
                </a:solidFill>
                <a:latin typeface="+mn-lt"/>
              </a:rPr>
              <a:t>soluzione</a:t>
            </a:r>
            <a:r>
              <a:rPr lang="it-IT" sz="1800" dirty="0">
                <a:solidFill>
                  <a:srgbClr val="003777"/>
                </a:solidFill>
                <a:latin typeface="+mn-lt"/>
              </a:rPr>
              <a:t> pronta all’uso sono necessari: 1,2 l di acqua + 250g di </a:t>
            </a:r>
            <a:r>
              <a:rPr lang="it-IT" sz="1800" dirty="0" err="1">
                <a:solidFill>
                  <a:srgbClr val="003777"/>
                </a:solidFill>
                <a:latin typeface="+mn-lt"/>
              </a:rPr>
              <a:t>Labyrinth</a:t>
            </a:r>
            <a:r>
              <a:rPr lang="it-IT" sz="1800" dirty="0">
                <a:solidFill>
                  <a:srgbClr val="003777"/>
                </a:solidFill>
                <a:latin typeface="+mn-lt"/>
              </a:rPr>
              <a:t>.</a:t>
            </a:r>
          </a:p>
          <a:p>
            <a:pPr algn="just"/>
            <a:endParaRPr lang="it-IT" sz="1800" b="1" u="sng" dirty="0">
              <a:solidFill>
                <a:srgbClr val="003777"/>
              </a:solidFill>
              <a:latin typeface="+mn-lt"/>
            </a:endParaRPr>
          </a:p>
          <a:p>
            <a:pPr algn="just"/>
            <a:r>
              <a:rPr lang="it-IT" sz="1800" dirty="0">
                <a:solidFill>
                  <a:srgbClr val="003777"/>
                </a:solidFill>
                <a:latin typeface="+mn-lt"/>
              </a:rPr>
              <a:t>Di seguito i volumi necessari a riempire le postazioni:</a:t>
            </a:r>
          </a:p>
          <a:p>
            <a:pPr algn="just"/>
            <a:endParaRPr lang="it-IT" sz="1800" b="1" dirty="0">
              <a:solidFill>
                <a:srgbClr val="003777"/>
              </a:solidFill>
              <a:latin typeface="+mn-lt"/>
            </a:endParaRPr>
          </a:p>
          <a:p>
            <a:pPr marL="285750" indent="-285750" algn="just">
              <a:buFontTx/>
              <a:buChar char="-"/>
            </a:pPr>
            <a:r>
              <a:rPr lang="it-IT" sz="1800" b="1" dirty="0">
                <a:solidFill>
                  <a:srgbClr val="003777"/>
                </a:solidFill>
                <a:latin typeface="+mn-lt"/>
              </a:rPr>
              <a:t>Postazione per suolo naturale: 1 l di soluzione (125g di </a:t>
            </a:r>
            <a:r>
              <a:rPr lang="it-IT" sz="1800" b="1" dirty="0" err="1">
                <a:solidFill>
                  <a:srgbClr val="003777"/>
                </a:solidFill>
                <a:latin typeface="+mn-lt"/>
              </a:rPr>
              <a:t>Labyrinth</a:t>
            </a:r>
            <a:r>
              <a:rPr lang="it-IT" sz="1800" b="1" dirty="0">
                <a:solidFill>
                  <a:srgbClr val="003777"/>
                </a:solidFill>
                <a:latin typeface="+mn-lt"/>
              </a:rPr>
              <a:t> + 600 ml)</a:t>
            </a:r>
          </a:p>
          <a:p>
            <a:pPr algn="just"/>
            <a:endParaRPr lang="it-IT" sz="1800" b="1" dirty="0">
              <a:solidFill>
                <a:srgbClr val="003777"/>
              </a:solidFill>
              <a:latin typeface="+mn-lt"/>
            </a:endParaRPr>
          </a:p>
          <a:p>
            <a:pPr marL="285750" indent="-285750" algn="just">
              <a:buFontTx/>
              <a:buChar char="-"/>
            </a:pPr>
            <a:r>
              <a:rPr lang="it-IT" sz="1800" b="1" dirty="0">
                <a:solidFill>
                  <a:srgbClr val="003777"/>
                </a:solidFill>
                <a:latin typeface="+mn-lt"/>
              </a:rPr>
              <a:t>Postazioni per l’interno SLIM: 350 ml di soluzione (50 g di </a:t>
            </a:r>
            <a:r>
              <a:rPr lang="it-IT" sz="1800" b="1" dirty="0" err="1">
                <a:solidFill>
                  <a:srgbClr val="003777"/>
                </a:solidFill>
                <a:latin typeface="+mn-lt"/>
              </a:rPr>
              <a:t>Labyrinth</a:t>
            </a:r>
            <a:r>
              <a:rPr lang="it-IT" sz="1800" b="1" dirty="0">
                <a:solidFill>
                  <a:srgbClr val="003777"/>
                </a:solidFill>
                <a:latin typeface="+mn-lt"/>
              </a:rPr>
              <a:t> + 250 ml)</a:t>
            </a:r>
          </a:p>
          <a:p>
            <a:pPr algn="just"/>
            <a:endParaRPr lang="it-IT" sz="1800" b="1" u="sng" dirty="0">
              <a:solidFill>
                <a:srgbClr val="003777"/>
              </a:solidFill>
              <a:latin typeface="+mn-lt"/>
            </a:endParaRPr>
          </a:p>
          <a:p>
            <a:pPr algn="just"/>
            <a:endParaRPr lang="it-IT" sz="1800" b="1" u="sng" dirty="0">
              <a:solidFill>
                <a:srgbClr val="003777"/>
              </a:solidFill>
              <a:latin typeface="+mn-lt"/>
            </a:endParaRPr>
          </a:p>
          <a:p>
            <a:pPr algn="just"/>
            <a:r>
              <a:rPr lang="it-IT" sz="1800" b="1" u="sng" dirty="0">
                <a:solidFill>
                  <a:srgbClr val="003777"/>
                </a:solidFill>
                <a:latin typeface="+mn-lt"/>
              </a:rPr>
              <a:t>E’ possibile calcolare quanto formulato preparare in base al numero di postazioni presenti.</a:t>
            </a:r>
          </a:p>
          <a:p>
            <a:pPr algn="just"/>
            <a:r>
              <a:rPr lang="it-IT" sz="1800" b="1" u="sng" dirty="0">
                <a:solidFill>
                  <a:srgbClr val="003777"/>
                </a:solidFill>
                <a:latin typeface="+mn-lt"/>
              </a:rPr>
              <a:t>La quantità di acqua necessaria potrebbe variare a seconda delle stagioni e degli ambienti da trattare</a:t>
            </a:r>
          </a:p>
          <a:p>
            <a:endParaRPr lang="it-IT" sz="1400" b="1" u="sng" dirty="0"/>
          </a:p>
        </p:txBody>
      </p:sp>
    </p:spTree>
    <p:extLst>
      <p:ext uri="{BB962C8B-B14F-4D97-AF65-F5344CB8AC3E}">
        <p14:creationId xmlns:p14="http://schemas.microsoft.com/office/powerpoint/2010/main" val="282838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algn="ctr"/>
            <a:r>
              <a:rPr lang="it-IT" dirty="0"/>
              <a:t>Installazione postazioni per l’interno SLIM</a:t>
            </a:r>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899592" y="1268761"/>
            <a:ext cx="7704222" cy="4615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98463" lvl="2" eaLnBrk="0" hangingPunct="0">
              <a:lnSpc>
                <a:spcPct val="90000"/>
              </a:lnSpc>
              <a:spcBef>
                <a:spcPct val="10000"/>
              </a:spcBef>
              <a:spcAft>
                <a:spcPts val="600"/>
              </a:spcAft>
              <a:defRPr/>
            </a:pPr>
            <a:endParaRPr lang="it-IT" sz="2000" dirty="0">
              <a:solidFill>
                <a:srgbClr val="804000"/>
              </a:solidFill>
              <a:latin typeface="Arial"/>
              <a:ea typeface="Times New Roman" charset="0"/>
              <a:cs typeface="Arial"/>
            </a:endParaRPr>
          </a:p>
        </p:txBody>
      </p:sp>
      <p:sp>
        <p:nvSpPr>
          <p:cNvPr id="4" name="CasellaDiTesto 3">
            <a:extLst>
              <a:ext uri="{FF2B5EF4-FFF2-40B4-BE49-F238E27FC236}">
                <a16:creationId xmlns:a16="http://schemas.microsoft.com/office/drawing/2014/main" id="{3DADE324-EB3C-4872-B5EA-488C6A644B80}"/>
              </a:ext>
            </a:extLst>
          </p:cNvPr>
          <p:cNvSpPr txBox="1"/>
          <p:nvPr/>
        </p:nvSpPr>
        <p:spPr>
          <a:xfrm>
            <a:off x="132560" y="1559560"/>
            <a:ext cx="8077200" cy="338554"/>
          </a:xfrm>
          <a:prstGeom prst="rect">
            <a:avLst/>
          </a:prstGeom>
          <a:noFill/>
        </p:spPr>
        <p:txBody>
          <a:bodyPr wrap="square" rtlCol="0">
            <a:spAutoFit/>
          </a:bodyPr>
          <a:lstStyle/>
          <a:p>
            <a:r>
              <a:rPr lang="it-IT" sz="1600" dirty="0">
                <a:solidFill>
                  <a:srgbClr val="003777"/>
                </a:solidFill>
                <a:latin typeface="+mn-lt"/>
              </a:rPr>
              <a:t>Le postazioni vanno posizionate direttamente sui passaggi delle termiti</a:t>
            </a:r>
            <a:r>
              <a:rPr lang="it-IT" sz="1600" dirty="0">
                <a:latin typeface="+mn-lt"/>
              </a:rPr>
              <a:t>:</a:t>
            </a:r>
          </a:p>
        </p:txBody>
      </p:sp>
      <p:pic>
        <p:nvPicPr>
          <p:cNvPr id="2" name="Immagine 1">
            <a:extLst>
              <a:ext uri="{FF2B5EF4-FFF2-40B4-BE49-F238E27FC236}">
                <a16:creationId xmlns:a16="http://schemas.microsoft.com/office/drawing/2014/main" id="{ED0BE633-3F07-499A-90A5-A7685F5FA45F}"/>
              </a:ext>
            </a:extLst>
          </p:cNvPr>
          <p:cNvPicPr>
            <a:picLocks noChangeAspect="1"/>
          </p:cNvPicPr>
          <p:nvPr/>
        </p:nvPicPr>
        <p:blipFill>
          <a:blip r:embed="rId3"/>
          <a:stretch>
            <a:fillRect/>
          </a:stretch>
        </p:blipFill>
        <p:spPr>
          <a:xfrm>
            <a:off x="1827598" y="1916832"/>
            <a:ext cx="5502375" cy="4358822"/>
          </a:xfrm>
          <a:prstGeom prst="rect">
            <a:avLst/>
          </a:prstGeom>
        </p:spPr>
      </p:pic>
    </p:spTree>
    <p:extLst>
      <p:ext uri="{BB962C8B-B14F-4D97-AF65-F5344CB8AC3E}">
        <p14:creationId xmlns:p14="http://schemas.microsoft.com/office/powerpoint/2010/main" val="3584041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algn="ctr"/>
            <a:r>
              <a:rPr lang="it-IT" dirty="0"/>
              <a:t>Installazione postazioni per l’interno SLIM</a:t>
            </a:r>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899592" y="1268761"/>
            <a:ext cx="7704222" cy="46151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8463" lvl="2" eaLnBrk="0" hangingPunct="0">
              <a:lnSpc>
                <a:spcPct val="90000"/>
              </a:lnSpc>
              <a:spcBef>
                <a:spcPct val="10000"/>
              </a:spcBef>
              <a:spcAft>
                <a:spcPts val="600"/>
              </a:spcAft>
              <a:defRPr/>
            </a:pPr>
            <a:endParaRPr lang="it-IT" sz="2000" dirty="0">
              <a:solidFill>
                <a:srgbClr val="804000"/>
              </a:solidFill>
              <a:latin typeface="Arial"/>
              <a:ea typeface="Times New Roman" charset="0"/>
              <a:cs typeface="Arial"/>
            </a:endParaRPr>
          </a:p>
        </p:txBody>
      </p:sp>
      <p:sp>
        <p:nvSpPr>
          <p:cNvPr id="4" name="CasellaDiTesto 3">
            <a:extLst>
              <a:ext uri="{FF2B5EF4-FFF2-40B4-BE49-F238E27FC236}">
                <a16:creationId xmlns:a16="http://schemas.microsoft.com/office/drawing/2014/main" id="{3DADE324-EB3C-4872-B5EA-488C6A644B80}"/>
              </a:ext>
            </a:extLst>
          </p:cNvPr>
          <p:cNvSpPr txBox="1"/>
          <p:nvPr/>
        </p:nvSpPr>
        <p:spPr>
          <a:xfrm>
            <a:off x="167208" y="1385798"/>
            <a:ext cx="8077200" cy="338554"/>
          </a:xfrm>
          <a:prstGeom prst="rect">
            <a:avLst/>
          </a:prstGeom>
          <a:noFill/>
        </p:spPr>
        <p:txBody>
          <a:bodyPr wrap="square" rtlCol="0">
            <a:spAutoFit/>
          </a:bodyPr>
          <a:lstStyle/>
          <a:p>
            <a:r>
              <a:rPr lang="it-IT" sz="1600" dirty="0">
                <a:solidFill>
                  <a:srgbClr val="003777"/>
                </a:solidFill>
                <a:latin typeface="+mn-lt"/>
              </a:rPr>
              <a:t>Postazioni ponte per somministrare un quantitativo maggiore di prodotto</a:t>
            </a:r>
            <a:r>
              <a:rPr lang="it-IT" sz="1600" dirty="0">
                <a:latin typeface="+mn-lt"/>
              </a:rPr>
              <a:t>:</a:t>
            </a:r>
          </a:p>
        </p:txBody>
      </p:sp>
      <p:pic>
        <p:nvPicPr>
          <p:cNvPr id="5" name="Immagine 4" descr="Immagine che contiene parete, interni, stanzadabagno, sporco&#10;&#10;Descrizione generata automaticamente">
            <a:extLst>
              <a:ext uri="{FF2B5EF4-FFF2-40B4-BE49-F238E27FC236}">
                <a16:creationId xmlns:a16="http://schemas.microsoft.com/office/drawing/2014/main" id="{472394BF-D26F-418B-AEA6-54F19A14B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35" y="1925295"/>
            <a:ext cx="3219822" cy="4293096"/>
          </a:xfrm>
          <a:prstGeom prst="rect">
            <a:avLst/>
          </a:prstGeom>
        </p:spPr>
      </p:pic>
      <p:pic>
        <p:nvPicPr>
          <p:cNvPr id="9" name="Immagine 8" descr="Immagine che contiene parete, interni, sporco&#10;&#10;Descrizione generata automaticamente">
            <a:extLst>
              <a:ext uri="{FF2B5EF4-FFF2-40B4-BE49-F238E27FC236}">
                <a16:creationId xmlns:a16="http://schemas.microsoft.com/office/drawing/2014/main" id="{D06FE219-5186-4CAA-888D-3B35D8D351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737" y="1925295"/>
            <a:ext cx="3219822" cy="4293096"/>
          </a:xfrm>
          <a:prstGeom prst="rect">
            <a:avLst/>
          </a:prstGeom>
        </p:spPr>
      </p:pic>
    </p:spTree>
    <p:extLst>
      <p:ext uri="{BB962C8B-B14F-4D97-AF65-F5344CB8AC3E}">
        <p14:creationId xmlns:p14="http://schemas.microsoft.com/office/powerpoint/2010/main" val="3161170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algn="ctr"/>
            <a:r>
              <a:rPr lang="it-IT" dirty="0"/>
              <a:t>Installazione postazioni per l’interno SLIM</a:t>
            </a:r>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899592" y="1268761"/>
            <a:ext cx="7704222" cy="4615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98463" lvl="2" eaLnBrk="0" hangingPunct="0">
              <a:lnSpc>
                <a:spcPct val="90000"/>
              </a:lnSpc>
              <a:spcBef>
                <a:spcPct val="10000"/>
              </a:spcBef>
              <a:spcAft>
                <a:spcPts val="600"/>
              </a:spcAft>
              <a:defRPr/>
            </a:pPr>
            <a:endParaRPr lang="it-IT" sz="2000" dirty="0">
              <a:solidFill>
                <a:srgbClr val="804000"/>
              </a:solidFill>
              <a:latin typeface="Arial"/>
              <a:ea typeface="Times New Roman" charset="0"/>
              <a:cs typeface="Arial"/>
            </a:endParaRPr>
          </a:p>
        </p:txBody>
      </p:sp>
      <p:sp>
        <p:nvSpPr>
          <p:cNvPr id="4" name="CasellaDiTesto 3">
            <a:extLst>
              <a:ext uri="{FF2B5EF4-FFF2-40B4-BE49-F238E27FC236}">
                <a16:creationId xmlns:a16="http://schemas.microsoft.com/office/drawing/2014/main" id="{3DADE324-EB3C-4872-B5EA-488C6A644B80}"/>
              </a:ext>
            </a:extLst>
          </p:cNvPr>
          <p:cNvSpPr txBox="1"/>
          <p:nvPr/>
        </p:nvSpPr>
        <p:spPr>
          <a:xfrm>
            <a:off x="364980" y="1508958"/>
            <a:ext cx="8394767" cy="646331"/>
          </a:xfrm>
          <a:prstGeom prst="rect">
            <a:avLst/>
          </a:prstGeom>
          <a:noFill/>
        </p:spPr>
        <p:txBody>
          <a:bodyPr wrap="square" rtlCol="0">
            <a:spAutoFit/>
          </a:bodyPr>
          <a:lstStyle/>
          <a:p>
            <a:r>
              <a:rPr lang="it-IT" sz="1800" dirty="0">
                <a:solidFill>
                  <a:srgbClr val="003777"/>
                </a:solidFill>
                <a:latin typeface="+mj-lt"/>
              </a:rPr>
              <a:t>Le postazioni possono essere tagliate per adattarle perfettamente al supporto sul quale verranno fissate e favorire l’ingresso delle termiti:</a:t>
            </a:r>
          </a:p>
        </p:txBody>
      </p:sp>
      <p:pic>
        <p:nvPicPr>
          <p:cNvPr id="9" name="Immagine 8">
            <a:extLst>
              <a:ext uri="{FF2B5EF4-FFF2-40B4-BE49-F238E27FC236}">
                <a16:creationId xmlns:a16="http://schemas.microsoft.com/office/drawing/2014/main" id="{E7BD59F9-0DC3-4C96-AE6D-971927F8DA7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1212" y="2168842"/>
            <a:ext cx="4981575" cy="2520315"/>
          </a:xfrm>
          <a:prstGeom prst="rect">
            <a:avLst/>
          </a:prstGeom>
          <a:noFill/>
          <a:ln>
            <a:noFill/>
          </a:ln>
        </p:spPr>
      </p:pic>
      <p:sp>
        <p:nvSpPr>
          <p:cNvPr id="10" name="Casella di testo 2">
            <a:extLst>
              <a:ext uri="{FF2B5EF4-FFF2-40B4-BE49-F238E27FC236}">
                <a16:creationId xmlns:a16="http://schemas.microsoft.com/office/drawing/2014/main" id="{94A71D2D-4E0A-471E-AD70-FAE785892AC7}"/>
              </a:ext>
            </a:extLst>
          </p:cNvPr>
          <p:cNvSpPr txBox="1">
            <a:spLocks noChangeArrowheads="1"/>
          </p:cNvSpPr>
          <p:nvPr/>
        </p:nvSpPr>
        <p:spPr bwMode="auto">
          <a:xfrm>
            <a:off x="7062787" y="3179864"/>
            <a:ext cx="1900433" cy="584775"/>
          </a:xfrm>
          <a:prstGeom prst="rect">
            <a:avLst/>
          </a:prstGeom>
          <a:solidFill>
            <a:sysClr val="window" lastClr="FFFFFF">
              <a:lumMod val="85000"/>
            </a:sys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Foro per il passaggio dell’esca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asella di testo 2">
            <a:extLst>
              <a:ext uri="{FF2B5EF4-FFF2-40B4-BE49-F238E27FC236}">
                <a16:creationId xmlns:a16="http://schemas.microsoft.com/office/drawing/2014/main" id="{30CC3B52-C439-42F7-86AD-0D5492DAFADA}"/>
              </a:ext>
            </a:extLst>
          </p:cNvPr>
          <p:cNvSpPr txBox="1">
            <a:spLocks noChangeArrowheads="1"/>
          </p:cNvSpPr>
          <p:nvPr/>
        </p:nvSpPr>
        <p:spPr bwMode="auto">
          <a:xfrm>
            <a:off x="3491880" y="3983224"/>
            <a:ext cx="1714500" cy="304800"/>
          </a:xfrm>
          <a:prstGeom prst="rect">
            <a:avLst/>
          </a:prstGeom>
          <a:solidFill>
            <a:schemeClr val="bg1">
              <a:lumMod val="85000"/>
            </a:scheme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viti di fissaggio</a:t>
            </a:r>
          </a:p>
        </p:txBody>
      </p:sp>
      <p:sp>
        <p:nvSpPr>
          <p:cNvPr id="12" name="CasellaDiTesto 11">
            <a:extLst>
              <a:ext uri="{FF2B5EF4-FFF2-40B4-BE49-F238E27FC236}">
                <a16:creationId xmlns:a16="http://schemas.microsoft.com/office/drawing/2014/main" id="{054A4F5C-CF49-43DF-AF3C-306F4A8A6FD6}"/>
              </a:ext>
            </a:extLst>
          </p:cNvPr>
          <p:cNvSpPr txBox="1"/>
          <p:nvPr/>
        </p:nvSpPr>
        <p:spPr>
          <a:xfrm>
            <a:off x="395535" y="4867132"/>
            <a:ext cx="8423034" cy="1200329"/>
          </a:xfrm>
          <a:prstGeom prst="rect">
            <a:avLst/>
          </a:prstGeom>
          <a:noFill/>
        </p:spPr>
        <p:txBody>
          <a:bodyPr wrap="square" rtlCol="0">
            <a:spAutoFit/>
          </a:bodyPr>
          <a:lstStyle/>
          <a:p>
            <a:pPr algn="just"/>
            <a:r>
              <a:rPr lang="it-IT" sz="1800" dirty="0">
                <a:solidFill>
                  <a:srgbClr val="003777"/>
                </a:solidFill>
                <a:latin typeface="+mj-lt"/>
              </a:rPr>
              <a:t>La postazione dev’essere fissata con silicone a base d’acqua; </a:t>
            </a:r>
            <a:r>
              <a:rPr lang="it-IT" sz="1800" b="1" u="sng" dirty="0">
                <a:solidFill>
                  <a:srgbClr val="003777"/>
                </a:solidFill>
                <a:highlight>
                  <a:srgbClr val="FFFF00"/>
                </a:highlight>
                <a:latin typeface="+mj-lt"/>
              </a:rPr>
              <a:t>una colla diversa fungerebbe da repellente per le termiti che non entrerebbero nelle postazioni!!!</a:t>
            </a:r>
          </a:p>
          <a:p>
            <a:pPr algn="just"/>
            <a:r>
              <a:rPr lang="it-IT" sz="1800" dirty="0">
                <a:solidFill>
                  <a:srgbClr val="003777"/>
                </a:solidFill>
                <a:latin typeface="+mj-lt"/>
              </a:rPr>
              <a:t>Questa colla verrà applicata preferibilmente lungo i lati del dispositivo prima della sua installazione</a:t>
            </a:r>
          </a:p>
        </p:txBody>
      </p:sp>
    </p:spTree>
    <p:extLst>
      <p:ext uri="{BB962C8B-B14F-4D97-AF65-F5344CB8AC3E}">
        <p14:creationId xmlns:p14="http://schemas.microsoft.com/office/powerpoint/2010/main" val="76720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425388" y="188640"/>
            <a:ext cx="8077200" cy="595313"/>
          </a:xfrm>
        </p:spPr>
        <p:txBody>
          <a:bodyPr/>
          <a:lstStyle/>
          <a:p>
            <a:pPr algn="ctr"/>
            <a:r>
              <a:rPr lang="it-IT" sz="2400" dirty="0"/>
              <a:t>INSETTI SOCIALI</a:t>
            </a:r>
          </a:p>
        </p:txBody>
      </p:sp>
      <p:sp>
        <p:nvSpPr>
          <p:cNvPr id="4" name="Titolo 1">
            <a:extLst>
              <a:ext uri="{FF2B5EF4-FFF2-40B4-BE49-F238E27FC236}">
                <a16:creationId xmlns:a16="http://schemas.microsoft.com/office/drawing/2014/main" id="{36B69FD4-4E58-492C-8C35-76D400A3A37C}"/>
              </a:ext>
            </a:extLst>
          </p:cNvPr>
          <p:cNvSpPr txBox="1">
            <a:spLocks/>
          </p:cNvSpPr>
          <p:nvPr/>
        </p:nvSpPr>
        <p:spPr bwMode="auto">
          <a:xfrm>
            <a:off x="425388" y="980728"/>
            <a:ext cx="8077200" cy="5953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r>
              <a:rPr lang="it-IT" sz="2400" kern="0" dirty="0"/>
              <a:t>CASTE DI UNA COLONIA DI TERMITI:</a:t>
            </a:r>
          </a:p>
          <a:p>
            <a:pPr algn="ctr"/>
            <a:endParaRPr lang="it-IT" sz="2400" kern="0" dirty="0"/>
          </a:p>
        </p:txBody>
      </p:sp>
      <p:pic>
        <p:nvPicPr>
          <p:cNvPr id="3" name="Immagine 2">
            <a:extLst>
              <a:ext uri="{FF2B5EF4-FFF2-40B4-BE49-F238E27FC236}">
                <a16:creationId xmlns:a16="http://schemas.microsoft.com/office/drawing/2014/main" id="{04381E44-4B5C-4822-8723-78F8EAA83CCF}"/>
              </a:ext>
            </a:extLst>
          </p:cNvPr>
          <p:cNvPicPr>
            <a:picLocks noChangeAspect="1"/>
          </p:cNvPicPr>
          <p:nvPr/>
        </p:nvPicPr>
        <p:blipFill>
          <a:blip r:embed="rId3"/>
          <a:stretch>
            <a:fillRect/>
          </a:stretch>
        </p:blipFill>
        <p:spPr>
          <a:xfrm>
            <a:off x="251520" y="1484784"/>
            <a:ext cx="2242298" cy="2235800"/>
          </a:xfrm>
          <a:prstGeom prst="rect">
            <a:avLst/>
          </a:prstGeom>
        </p:spPr>
      </p:pic>
      <p:pic>
        <p:nvPicPr>
          <p:cNvPr id="5" name="Immagine 4">
            <a:extLst>
              <a:ext uri="{FF2B5EF4-FFF2-40B4-BE49-F238E27FC236}">
                <a16:creationId xmlns:a16="http://schemas.microsoft.com/office/drawing/2014/main" id="{AFFDC2F4-5DB9-49BD-88D8-1B2CCBA9C4D5}"/>
              </a:ext>
            </a:extLst>
          </p:cNvPr>
          <p:cNvPicPr>
            <a:picLocks noChangeAspect="1"/>
          </p:cNvPicPr>
          <p:nvPr/>
        </p:nvPicPr>
        <p:blipFill>
          <a:blip r:embed="rId4"/>
          <a:stretch>
            <a:fillRect/>
          </a:stretch>
        </p:blipFill>
        <p:spPr>
          <a:xfrm>
            <a:off x="2578018" y="1484784"/>
            <a:ext cx="3050289" cy="2235800"/>
          </a:xfrm>
          <a:prstGeom prst="rect">
            <a:avLst/>
          </a:prstGeom>
        </p:spPr>
      </p:pic>
      <p:pic>
        <p:nvPicPr>
          <p:cNvPr id="6" name="Immagine 5">
            <a:extLst>
              <a:ext uri="{FF2B5EF4-FFF2-40B4-BE49-F238E27FC236}">
                <a16:creationId xmlns:a16="http://schemas.microsoft.com/office/drawing/2014/main" id="{F38BF4E1-182F-4347-8060-C4E2EEADE930}"/>
              </a:ext>
            </a:extLst>
          </p:cNvPr>
          <p:cNvPicPr>
            <a:picLocks noChangeAspect="1"/>
          </p:cNvPicPr>
          <p:nvPr/>
        </p:nvPicPr>
        <p:blipFill>
          <a:blip r:embed="rId5"/>
          <a:stretch>
            <a:fillRect/>
          </a:stretch>
        </p:blipFill>
        <p:spPr>
          <a:xfrm>
            <a:off x="5645475" y="1484784"/>
            <a:ext cx="3298044" cy="2235800"/>
          </a:xfrm>
          <a:prstGeom prst="rect">
            <a:avLst/>
          </a:prstGeom>
        </p:spPr>
      </p:pic>
      <p:sp>
        <p:nvSpPr>
          <p:cNvPr id="7" name="Titolo 1">
            <a:extLst>
              <a:ext uri="{FF2B5EF4-FFF2-40B4-BE49-F238E27FC236}">
                <a16:creationId xmlns:a16="http://schemas.microsoft.com/office/drawing/2014/main" id="{F4C7E5A1-4082-41B1-B7FB-A4E5E697CBE7}"/>
              </a:ext>
            </a:extLst>
          </p:cNvPr>
          <p:cNvSpPr txBox="1">
            <a:spLocks/>
          </p:cNvSpPr>
          <p:nvPr/>
        </p:nvSpPr>
        <p:spPr bwMode="auto">
          <a:xfrm>
            <a:off x="200481" y="3660743"/>
            <a:ext cx="2630145" cy="2304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r>
              <a:rPr lang="it-IT" sz="1400" b="1" kern="0" dirty="0"/>
              <a:t>OPERAI</a:t>
            </a:r>
          </a:p>
          <a:p>
            <a:pPr marL="171450" indent="-171450">
              <a:lnSpc>
                <a:spcPts val="2700"/>
              </a:lnSpc>
              <a:buFont typeface="Arial" panose="020B0604020202020204" pitchFamily="34" charset="0"/>
              <a:buChar char="•"/>
            </a:pPr>
            <a:r>
              <a:rPr lang="it-IT" sz="1400" kern="0" dirty="0"/>
              <a:t>si nutrono di cellulosa (legno, carta)</a:t>
            </a:r>
          </a:p>
          <a:p>
            <a:pPr marL="171450" indent="-171450">
              <a:lnSpc>
                <a:spcPts val="2700"/>
              </a:lnSpc>
              <a:buFont typeface="Arial" panose="020B0604020202020204" pitchFamily="34" charset="0"/>
              <a:buChar char="•"/>
            </a:pPr>
            <a:r>
              <a:rPr lang="it-IT" sz="1400" kern="0" dirty="0"/>
              <a:t> Procurano il cibo per le altre caste</a:t>
            </a:r>
          </a:p>
          <a:p>
            <a:pPr marL="171450" indent="-171450">
              <a:lnSpc>
                <a:spcPts val="2700"/>
              </a:lnSpc>
              <a:buFont typeface="Arial" panose="020B0604020202020204" pitchFamily="34" charset="0"/>
              <a:buChar char="•"/>
            </a:pPr>
            <a:r>
              <a:rPr lang="it-IT" sz="1400" kern="0" dirty="0"/>
              <a:t>riconoscibili perché bianche</a:t>
            </a:r>
          </a:p>
          <a:p>
            <a:pPr algn="ctr"/>
            <a:r>
              <a:rPr lang="it-IT" sz="1200" kern="0" dirty="0"/>
              <a:t>						    colonia</a:t>
            </a:r>
          </a:p>
          <a:p>
            <a:r>
              <a:rPr lang="it-IT" sz="1200" kern="0" dirty="0"/>
              <a:t>     -</a:t>
            </a:r>
          </a:p>
        </p:txBody>
      </p:sp>
      <p:sp>
        <p:nvSpPr>
          <p:cNvPr id="8" name="Titolo 1">
            <a:extLst>
              <a:ext uri="{FF2B5EF4-FFF2-40B4-BE49-F238E27FC236}">
                <a16:creationId xmlns:a16="http://schemas.microsoft.com/office/drawing/2014/main" id="{243AABDD-AFF6-4AF0-8E32-2422028B26FD}"/>
              </a:ext>
            </a:extLst>
          </p:cNvPr>
          <p:cNvSpPr txBox="1">
            <a:spLocks/>
          </p:cNvSpPr>
          <p:nvPr/>
        </p:nvSpPr>
        <p:spPr bwMode="auto">
          <a:xfrm>
            <a:off x="3056563" y="3726386"/>
            <a:ext cx="2814849" cy="22358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nSpc>
                <a:spcPts val="3900"/>
              </a:lnSpc>
            </a:pPr>
            <a:r>
              <a:rPr lang="it-IT" sz="1400" b="1" kern="0" dirty="0"/>
              <a:t>SOLDATI</a:t>
            </a:r>
          </a:p>
          <a:p>
            <a:pPr marL="171450" indent="-171450">
              <a:lnSpc>
                <a:spcPts val="3900"/>
              </a:lnSpc>
              <a:buFont typeface="Arial" panose="020B0604020202020204" pitchFamily="34" charset="0"/>
              <a:buChar char="•"/>
            </a:pPr>
            <a:r>
              <a:rPr lang="it-IT" sz="1400" kern="0" dirty="0"/>
              <a:t>difendono la colonia</a:t>
            </a:r>
          </a:p>
          <a:p>
            <a:pPr marL="171450" indent="-171450">
              <a:lnSpc>
                <a:spcPts val="3900"/>
              </a:lnSpc>
              <a:buFont typeface="Arial" panose="020B0604020202020204" pitchFamily="34" charset="0"/>
              <a:buChar char="•"/>
            </a:pPr>
            <a:r>
              <a:rPr lang="it-IT" sz="1400" kern="0" dirty="0"/>
              <a:t>hanno un capo più scuro con mandibole prominenti</a:t>
            </a:r>
          </a:p>
          <a:p>
            <a:pPr marL="171450" indent="-171450" algn="ctr">
              <a:buFontTx/>
              <a:buChar char="-"/>
            </a:pPr>
            <a:endParaRPr lang="it-IT" sz="1200" kern="0" dirty="0"/>
          </a:p>
        </p:txBody>
      </p:sp>
      <p:sp>
        <p:nvSpPr>
          <p:cNvPr id="9" name="Titolo 1">
            <a:extLst>
              <a:ext uri="{FF2B5EF4-FFF2-40B4-BE49-F238E27FC236}">
                <a16:creationId xmlns:a16="http://schemas.microsoft.com/office/drawing/2014/main" id="{6ED66AD3-63A9-4C5E-AAFD-D377D9EF7F87}"/>
              </a:ext>
            </a:extLst>
          </p:cNvPr>
          <p:cNvSpPr txBox="1">
            <a:spLocks/>
          </p:cNvSpPr>
          <p:nvPr/>
        </p:nvSpPr>
        <p:spPr bwMode="auto">
          <a:xfrm>
            <a:off x="5913046" y="3710903"/>
            <a:ext cx="3230954" cy="2304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nSpc>
                <a:spcPts val="4000"/>
              </a:lnSpc>
            </a:pPr>
            <a:r>
              <a:rPr lang="it-IT" sz="1400" b="1" kern="0" dirty="0"/>
              <a:t>RIPRODUTTORI (alati)</a:t>
            </a:r>
          </a:p>
          <a:p>
            <a:pPr marL="171450" indent="-171450">
              <a:lnSpc>
                <a:spcPts val="4000"/>
              </a:lnSpc>
              <a:buFont typeface="Arial" panose="020B0604020202020204" pitchFamily="34" charset="0"/>
              <a:buChar char="•"/>
            </a:pPr>
            <a:r>
              <a:rPr lang="it-IT" sz="1400" kern="0" dirty="0"/>
              <a:t>hanno il compito di riprodursi ed espandere la colonia	</a:t>
            </a:r>
            <a:r>
              <a:rPr lang="it-IT" sz="1200" kern="0" dirty="0"/>
              <a:t>		   </a:t>
            </a:r>
          </a:p>
          <a:p>
            <a:r>
              <a:rPr lang="it-IT" sz="1200" kern="0" dirty="0"/>
              <a:t>    </a:t>
            </a:r>
          </a:p>
        </p:txBody>
      </p:sp>
    </p:spTree>
    <p:extLst>
      <p:ext uri="{BB962C8B-B14F-4D97-AF65-F5344CB8AC3E}">
        <p14:creationId xmlns:p14="http://schemas.microsoft.com/office/powerpoint/2010/main" val="2867665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algn="ctr"/>
            <a:r>
              <a:rPr lang="it-IT" dirty="0"/>
              <a:t>Installazione postazioni per suolo naturale</a:t>
            </a:r>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899592" y="1268761"/>
            <a:ext cx="7704222" cy="4615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98463" lvl="2" eaLnBrk="0" hangingPunct="0">
              <a:lnSpc>
                <a:spcPct val="90000"/>
              </a:lnSpc>
              <a:spcBef>
                <a:spcPct val="10000"/>
              </a:spcBef>
              <a:spcAft>
                <a:spcPts val="600"/>
              </a:spcAft>
              <a:defRPr/>
            </a:pPr>
            <a:endParaRPr lang="it-IT" sz="2000" dirty="0">
              <a:solidFill>
                <a:srgbClr val="804000"/>
              </a:solidFill>
              <a:latin typeface="Arial"/>
              <a:ea typeface="Times New Roman" charset="0"/>
              <a:cs typeface="Arial"/>
            </a:endParaRPr>
          </a:p>
        </p:txBody>
      </p:sp>
      <p:sp>
        <p:nvSpPr>
          <p:cNvPr id="4" name="CasellaDiTesto 3">
            <a:extLst>
              <a:ext uri="{FF2B5EF4-FFF2-40B4-BE49-F238E27FC236}">
                <a16:creationId xmlns:a16="http://schemas.microsoft.com/office/drawing/2014/main" id="{3DADE324-EB3C-4872-B5EA-488C6A644B80}"/>
              </a:ext>
            </a:extLst>
          </p:cNvPr>
          <p:cNvSpPr txBox="1"/>
          <p:nvPr/>
        </p:nvSpPr>
        <p:spPr>
          <a:xfrm>
            <a:off x="323528" y="1523412"/>
            <a:ext cx="8496944" cy="1415772"/>
          </a:xfrm>
          <a:prstGeom prst="rect">
            <a:avLst/>
          </a:prstGeom>
          <a:noFill/>
        </p:spPr>
        <p:txBody>
          <a:bodyPr wrap="square" rtlCol="0">
            <a:spAutoFit/>
          </a:bodyPr>
          <a:lstStyle/>
          <a:p>
            <a:pPr algn="just"/>
            <a:r>
              <a:rPr lang="it-IT" sz="1800" dirty="0">
                <a:solidFill>
                  <a:srgbClr val="003777"/>
                </a:solidFill>
                <a:latin typeface="+mj-lt"/>
              </a:rPr>
              <a:t>Un’installazione accurata dei dispositivi permette di aumentare sensibilmente l’opportunità di intercettare le termiti; idealmente i dispositivi si installano a distanze ottimali, intorno a tutta la struttura, al fine di aumentare le probabilità di intercettare le termiti nel suolo.</a:t>
            </a:r>
          </a:p>
          <a:p>
            <a:endParaRPr lang="it-IT" sz="1400" dirty="0"/>
          </a:p>
        </p:txBody>
      </p:sp>
      <p:pic>
        <p:nvPicPr>
          <p:cNvPr id="13" name="Immagine 12">
            <a:extLst>
              <a:ext uri="{FF2B5EF4-FFF2-40B4-BE49-F238E27FC236}">
                <a16:creationId xmlns:a16="http://schemas.microsoft.com/office/drawing/2014/main" id="{4039C4CD-CB06-4CF6-A58B-43E484E48C1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2708920"/>
            <a:ext cx="6408712" cy="3494512"/>
          </a:xfrm>
          <a:prstGeom prst="rect">
            <a:avLst/>
          </a:prstGeom>
          <a:noFill/>
          <a:ln>
            <a:noFill/>
          </a:ln>
        </p:spPr>
      </p:pic>
    </p:spTree>
    <p:extLst>
      <p:ext uri="{BB962C8B-B14F-4D97-AF65-F5344CB8AC3E}">
        <p14:creationId xmlns:p14="http://schemas.microsoft.com/office/powerpoint/2010/main" val="3087820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8"/>
          <p:cNvSpPr>
            <a:spLocks/>
          </p:cNvSpPr>
          <p:nvPr/>
        </p:nvSpPr>
        <p:spPr bwMode="auto">
          <a:xfrm>
            <a:off x="755576" y="2136167"/>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179513" y="1556792"/>
            <a:ext cx="8713936" cy="4615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marL="627063" lvl="2" indent="-228600" eaLnBrk="0" hangingPunct="0">
              <a:lnSpc>
                <a:spcPct val="90000"/>
              </a:lnSpc>
              <a:spcBef>
                <a:spcPct val="10000"/>
              </a:spcBef>
              <a:spcAft>
                <a:spcPts val="600"/>
              </a:spcAft>
              <a:buFontTx/>
              <a:buChar char="•"/>
              <a:defRPr/>
            </a:pPr>
            <a:endParaRPr lang="it-IT" sz="2000" dirty="0">
              <a:solidFill>
                <a:srgbClr val="804000"/>
              </a:solidFill>
              <a:latin typeface="Arial"/>
              <a:ea typeface="Times New Roman" charset="0"/>
              <a:cs typeface="Arial"/>
            </a:endParaRPr>
          </a:p>
        </p:txBody>
      </p:sp>
      <p:sp>
        <p:nvSpPr>
          <p:cNvPr id="9" name="Rectangle 2"/>
          <p:cNvSpPr txBox="1">
            <a:spLocks noChangeArrowheads="1"/>
          </p:cNvSpPr>
          <p:nvPr/>
        </p:nvSpPr>
        <p:spPr bwMode="auto">
          <a:xfrm>
            <a:off x="473617" y="473398"/>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lnSpc>
                <a:spcPct val="100000"/>
              </a:lnSpc>
            </a:pPr>
            <a:r>
              <a:rPr lang="it-IT" sz="2400" b="1" kern="0" dirty="0"/>
              <a:t>Nel caso non fosse possibile coprire l’intero perimetro, concentrarsi su punti sensibili:</a:t>
            </a:r>
          </a:p>
          <a:p>
            <a:pPr algn="ctr">
              <a:lnSpc>
                <a:spcPct val="100000"/>
              </a:lnSpc>
            </a:pPr>
            <a:endParaRPr lang="it-IT" sz="2400" b="1" kern="0" dirty="0"/>
          </a:p>
        </p:txBody>
      </p:sp>
      <p:sp>
        <p:nvSpPr>
          <p:cNvPr id="12" name="Rectangle 2"/>
          <p:cNvSpPr txBox="1">
            <a:spLocks noChangeArrowheads="1"/>
          </p:cNvSpPr>
          <p:nvPr/>
        </p:nvSpPr>
        <p:spPr bwMode="auto">
          <a:xfrm>
            <a:off x="473617" y="1526516"/>
            <a:ext cx="8077200" cy="42787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marL="800100" indent="-342900">
              <a:lnSpc>
                <a:spcPct val="115000"/>
              </a:lnSpc>
              <a:spcAft>
                <a:spcPts val="0"/>
              </a:spcAft>
              <a:buFontTx/>
              <a:buChar char="-"/>
            </a:pPr>
            <a:r>
              <a:rPr lang="it-IT" sz="2000" dirty="0">
                <a:latin typeface="+mn-lt"/>
                <a:ea typeface="Calibri" panose="020F0502020204030204" pitchFamily="34" charset="0"/>
                <a:cs typeface="Times New Roman" panose="02020603050405020304" pitchFamily="18" charset="0"/>
              </a:rPr>
              <a:t>zone in cui sia presente materiale ligneo/cellulosico a contatto con il terreno (</a:t>
            </a:r>
            <a:r>
              <a:rPr lang="it-IT" sz="2000" b="1" u="sng" dirty="0">
                <a:latin typeface="+mn-lt"/>
                <a:ea typeface="Calibri" panose="020F0502020204030204" pitchFamily="34" charset="0"/>
                <a:cs typeface="Times New Roman" panose="02020603050405020304" pitchFamily="18" charset="0"/>
              </a:rPr>
              <a:t>paletti, cartoni, legnaie, aiuole, ceppi di alberi, steccati, mucchi di foglie</a:t>
            </a:r>
            <a:r>
              <a:rPr lang="it-IT" sz="2000" dirty="0">
                <a:latin typeface="+mn-lt"/>
                <a:ea typeface="Calibri" panose="020F0502020204030204" pitchFamily="34" charset="0"/>
                <a:cs typeface="Times New Roman" panose="02020603050405020304" pitchFamily="18" charset="0"/>
              </a:rPr>
              <a:t>)</a:t>
            </a:r>
          </a:p>
          <a:p>
            <a:pPr marL="457200">
              <a:lnSpc>
                <a:spcPct val="115000"/>
              </a:lnSpc>
              <a:spcAft>
                <a:spcPts val="0"/>
              </a:spcAft>
            </a:pPr>
            <a:endParaRPr lang="it-IT" sz="2000" dirty="0">
              <a:latin typeface="Book Antiqua" panose="02040602050305030304" pitchFamily="18" charset="0"/>
              <a:ea typeface="Calibri" panose="020F0502020204030204" pitchFamily="34" charset="0"/>
              <a:cs typeface="Times New Roman" panose="02020603050405020304" pitchFamily="18" charset="0"/>
            </a:endParaRPr>
          </a:p>
          <a:p>
            <a:pPr marL="800100" indent="-342900">
              <a:lnSpc>
                <a:spcPct val="115000"/>
              </a:lnSpc>
              <a:spcAft>
                <a:spcPts val="0"/>
              </a:spcAft>
              <a:buFontTx/>
              <a:buChar char="-"/>
            </a:pPr>
            <a:r>
              <a:rPr lang="it-IT" sz="2000" dirty="0">
                <a:latin typeface="+mn-lt"/>
                <a:ea typeface="Calibri" panose="020F0502020204030204" pitchFamily="34" charset="0"/>
                <a:cs typeface="Times New Roman" panose="02020603050405020304" pitchFamily="18" charset="0"/>
              </a:rPr>
              <a:t>zone moderatamente umide, come per esempio, le zone vicine ad un sistema di climatizzazione (</a:t>
            </a:r>
            <a:r>
              <a:rPr lang="it-IT" sz="2000" b="1" u="sng" dirty="0">
                <a:latin typeface="+mn-lt"/>
                <a:ea typeface="Calibri" panose="020F0502020204030204" pitchFamily="34" charset="0"/>
                <a:cs typeface="Times New Roman" panose="02020603050405020304" pitchFamily="18" charset="0"/>
              </a:rPr>
              <a:t>condensa = umidità</a:t>
            </a:r>
            <a:r>
              <a:rPr lang="it-IT" sz="2000" dirty="0">
                <a:latin typeface="+mn-lt"/>
                <a:ea typeface="Calibri" panose="020F0502020204030204" pitchFamily="34" charset="0"/>
                <a:cs typeface="Times New Roman" panose="02020603050405020304" pitchFamily="18" charset="0"/>
              </a:rPr>
              <a:t>); le zone troppo umide o allagate devono essere evitate, poiché non frequentate solitamente dalle termiti. </a:t>
            </a:r>
          </a:p>
          <a:p>
            <a:pPr marL="457200">
              <a:lnSpc>
                <a:spcPct val="115000"/>
              </a:lnSpc>
              <a:spcAft>
                <a:spcPts val="0"/>
              </a:spcAft>
            </a:pPr>
            <a:endParaRPr lang="it-IT" sz="2000" dirty="0">
              <a:latin typeface="Book Antiqua" panose="02040602050305030304" pitchFamily="18" charset="0"/>
              <a:ea typeface="Calibri" panose="020F0502020204030204" pitchFamily="34" charset="0"/>
              <a:cs typeface="Times New Roman" panose="02020603050405020304" pitchFamily="18" charset="0"/>
            </a:endParaRPr>
          </a:p>
          <a:p>
            <a:pPr marL="457200">
              <a:lnSpc>
                <a:spcPct val="115000"/>
              </a:lnSpc>
              <a:spcAft>
                <a:spcPts val="0"/>
              </a:spcAft>
            </a:pPr>
            <a:r>
              <a:rPr lang="it-IT" sz="2000" dirty="0">
                <a:latin typeface="Book Antiqua" panose="02040602050305030304" pitchFamily="18" charset="0"/>
                <a:ea typeface="Calibri" panose="020F0502020204030204" pitchFamily="34" charset="0"/>
                <a:cs typeface="Times New Roman" panose="02020603050405020304" pitchFamily="18" charset="0"/>
              </a:rPr>
              <a:t>-   </a:t>
            </a:r>
            <a:r>
              <a:rPr lang="it-IT" sz="2000" dirty="0">
                <a:latin typeface="+mn-lt"/>
                <a:ea typeface="Calibri" panose="020F0502020204030204" pitchFamily="34" charset="0"/>
                <a:cs typeface="Times New Roman" panose="02020603050405020304" pitchFamily="18" charset="0"/>
              </a:rPr>
              <a:t>zone in </a:t>
            </a:r>
            <a:r>
              <a:rPr lang="it-IT" sz="2000" b="1" u="sng" dirty="0">
                <a:latin typeface="+mn-lt"/>
                <a:ea typeface="Calibri" panose="020F0502020204030204" pitchFamily="34" charset="0"/>
                <a:cs typeface="Times New Roman" panose="02020603050405020304" pitchFamily="18" charset="0"/>
              </a:rPr>
              <a:t>ombra</a:t>
            </a:r>
            <a:r>
              <a:rPr lang="it-IT" sz="2000" dirty="0">
                <a:latin typeface="+mn-lt"/>
                <a:ea typeface="Calibri" panose="020F0502020204030204" pitchFamily="34" charset="0"/>
                <a:cs typeface="Times New Roman" panose="02020603050405020304" pitchFamily="18" charset="0"/>
              </a:rPr>
              <a:t>. Le termiti sono generalmente più attive nelle zone non   esposte al sole durante tutto il giorno;</a:t>
            </a:r>
          </a:p>
        </p:txBody>
      </p:sp>
    </p:spTree>
    <p:extLst>
      <p:ext uri="{BB962C8B-B14F-4D97-AF65-F5344CB8AC3E}">
        <p14:creationId xmlns:p14="http://schemas.microsoft.com/office/powerpoint/2010/main" val="1495623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pic>
        <p:nvPicPr>
          <p:cNvPr id="12" name="Immagine 11">
            <a:extLst>
              <a:ext uri="{FF2B5EF4-FFF2-40B4-BE49-F238E27FC236}">
                <a16:creationId xmlns:a16="http://schemas.microsoft.com/office/drawing/2014/main" id="{7FBF674E-4555-4F0E-8D7C-B2431EF18CE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99592" y="506657"/>
            <a:ext cx="2304256" cy="1626199"/>
          </a:xfrm>
          <a:prstGeom prst="rect">
            <a:avLst/>
          </a:prstGeom>
          <a:noFill/>
          <a:ln>
            <a:noFill/>
          </a:ln>
        </p:spPr>
      </p:pic>
      <p:pic>
        <p:nvPicPr>
          <p:cNvPr id="13" name="Immagine 12">
            <a:extLst>
              <a:ext uri="{FF2B5EF4-FFF2-40B4-BE49-F238E27FC236}">
                <a16:creationId xmlns:a16="http://schemas.microsoft.com/office/drawing/2014/main" id="{127ED00E-4492-4575-B4CE-0A3D261894B8}"/>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455660"/>
            <a:ext cx="5437169" cy="1728192"/>
          </a:xfrm>
          <a:prstGeom prst="rect">
            <a:avLst/>
          </a:prstGeom>
          <a:noFill/>
          <a:ln>
            <a:noFill/>
          </a:ln>
        </p:spPr>
      </p:pic>
      <p:pic>
        <p:nvPicPr>
          <p:cNvPr id="14" name="Immagine 13">
            <a:extLst>
              <a:ext uri="{FF2B5EF4-FFF2-40B4-BE49-F238E27FC236}">
                <a16:creationId xmlns:a16="http://schemas.microsoft.com/office/drawing/2014/main" id="{0C7B767D-8EC1-4F85-A62A-E7EE1E61C073}"/>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3137830" y="2998520"/>
            <a:ext cx="2868340" cy="2160242"/>
          </a:xfrm>
          <a:prstGeom prst="rect">
            <a:avLst/>
          </a:prstGeom>
          <a:noFill/>
          <a:ln>
            <a:noFill/>
          </a:ln>
        </p:spPr>
      </p:pic>
    </p:spTree>
    <p:extLst>
      <p:ext uri="{BB962C8B-B14F-4D97-AF65-F5344CB8AC3E}">
        <p14:creationId xmlns:p14="http://schemas.microsoft.com/office/powerpoint/2010/main" val="223611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467544" y="222365"/>
            <a:ext cx="8077200" cy="914400"/>
          </a:xfrm>
        </p:spPr>
        <p:txBody>
          <a:bodyPr/>
          <a:lstStyle/>
          <a:p>
            <a:pPr algn="ctr">
              <a:lnSpc>
                <a:spcPct val="100000"/>
              </a:lnSpc>
            </a:pPr>
            <a:r>
              <a:rPr lang="it-IT" sz="2400" b="1" dirty="0"/>
              <a:t>PREDISPOSIZIONE IMPIANTO</a:t>
            </a:r>
            <a:br>
              <a:rPr lang="it-IT" sz="2400" b="1" dirty="0"/>
            </a:br>
            <a:r>
              <a:rPr lang="it-IT" sz="2400" b="1" dirty="0"/>
              <a:t>Area esterna</a:t>
            </a:r>
          </a:p>
        </p:txBody>
      </p:sp>
      <p:sp>
        <p:nvSpPr>
          <p:cNvPr id="7" name="Segnaposto contenuto 8"/>
          <p:cNvSpPr>
            <a:spLocks/>
          </p:cNvSpPr>
          <p:nvPr/>
        </p:nvSpPr>
        <p:spPr bwMode="auto">
          <a:xfrm>
            <a:off x="540186" y="1268761"/>
            <a:ext cx="6393656"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95000"/>
              </a:lnSpc>
              <a:spcBef>
                <a:spcPts val="1300"/>
              </a:spcBef>
              <a:spcAft>
                <a:spcPts val="600"/>
              </a:spcAft>
            </a:pPr>
            <a:endParaRPr lang="it-IT" sz="2000" b="1" dirty="0">
              <a:solidFill>
                <a:srgbClr val="0D2B88"/>
              </a:solidFill>
              <a:latin typeface="Arial"/>
              <a:cs typeface="Arial"/>
            </a:endParaRPr>
          </a:p>
        </p:txBody>
      </p:sp>
      <p:sp>
        <p:nvSpPr>
          <p:cNvPr id="8" name="Segnaposto contenuto 8"/>
          <p:cNvSpPr>
            <a:spLocks/>
          </p:cNvSpPr>
          <p:nvPr/>
        </p:nvSpPr>
        <p:spPr bwMode="auto">
          <a:xfrm>
            <a:off x="179513" y="1556792"/>
            <a:ext cx="8713936" cy="4615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eaLnBrk="0" hangingPunct="0">
              <a:lnSpc>
                <a:spcPct val="95000"/>
              </a:lnSpc>
              <a:spcBef>
                <a:spcPts val="1300"/>
              </a:spcBef>
              <a:spcAft>
                <a:spcPts val="600"/>
              </a:spcAft>
            </a:pPr>
            <a:endParaRPr lang="it-IT" sz="2000" b="1" dirty="0">
              <a:solidFill>
                <a:srgbClr val="0D2B88"/>
              </a:solidFill>
              <a:latin typeface="Arial"/>
              <a:ea typeface="ＭＳ Ｐゴシック" charset="0"/>
              <a:cs typeface="Arial"/>
            </a:endParaRPr>
          </a:p>
          <a:p>
            <a:pPr marL="627063" lvl="2" indent="-228600" eaLnBrk="0" hangingPunct="0">
              <a:lnSpc>
                <a:spcPct val="90000"/>
              </a:lnSpc>
              <a:spcBef>
                <a:spcPct val="10000"/>
              </a:spcBef>
              <a:spcAft>
                <a:spcPts val="600"/>
              </a:spcAft>
              <a:buFontTx/>
              <a:buChar char="•"/>
              <a:defRPr/>
            </a:pPr>
            <a:endParaRPr lang="it-IT" sz="2000" dirty="0">
              <a:solidFill>
                <a:srgbClr val="804000"/>
              </a:solidFill>
              <a:latin typeface="Arial"/>
              <a:ea typeface="Times New Roman" charset="0"/>
              <a:cs typeface="Arial"/>
            </a:endParaRPr>
          </a:p>
        </p:txBody>
      </p:sp>
      <p:pic>
        <p:nvPicPr>
          <p:cNvPr id="2" name="Immagine 1"/>
          <p:cNvPicPr>
            <a:picLocks noChangeAspect="1"/>
          </p:cNvPicPr>
          <p:nvPr/>
        </p:nvPicPr>
        <p:blipFill rotWithShape="1">
          <a:blip r:embed="rId3"/>
          <a:srcRect l="11614" t="8416" r="7047" b="41576"/>
          <a:stretch/>
        </p:blipFill>
        <p:spPr>
          <a:xfrm>
            <a:off x="1104450" y="2088972"/>
            <a:ext cx="7212291" cy="2748323"/>
          </a:xfrm>
          <a:prstGeom prst="rect">
            <a:avLst/>
          </a:prstGeom>
        </p:spPr>
      </p:pic>
      <p:sp>
        <p:nvSpPr>
          <p:cNvPr id="10" name="Rectangle 2"/>
          <p:cNvSpPr txBox="1">
            <a:spLocks noChangeArrowheads="1"/>
          </p:cNvSpPr>
          <p:nvPr/>
        </p:nvSpPr>
        <p:spPr bwMode="auto">
          <a:xfrm>
            <a:off x="4434136" y="1838870"/>
            <a:ext cx="4104456"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r>
              <a:rPr lang="it-IT" sz="1800" b="1" kern="0" dirty="0"/>
              <a:t>4 m tra un dispositivo e l’altro</a:t>
            </a:r>
          </a:p>
        </p:txBody>
      </p:sp>
      <p:sp>
        <p:nvSpPr>
          <p:cNvPr id="11" name="Rectangle 2"/>
          <p:cNvSpPr txBox="1">
            <a:spLocks noChangeArrowheads="1"/>
          </p:cNvSpPr>
          <p:nvPr/>
        </p:nvSpPr>
        <p:spPr bwMode="auto">
          <a:xfrm>
            <a:off x="2877516" y="3407159"/>
            <a:ext cx="4104456"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r>
              <a:rPr lang="it-IT" sz="1800" b="1" kern="0" dirty="0"/>
              <a:t>Massimo 5 m dall’edificio</a:t>
            </a:r>
          </a:p>
        </p:txBody>
      </p:sp>
      <p:sp>
        <p:nvSpPr>
          <p:cNvPr id="9" name="Rectangle 2"/>
          <p:cNvSpPr txBox="1">
            <a:spLocks noChangeArrowheads="1"/>
          </p:cNvSpPr>
          <p:nvPr/>
        </p:nvSpPr>
        <p:spPr bwMode="auto">
          <a:xfrm>
            <a:off x="395536" y="1199523"/>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lnSpc>
                <a:spcPct val="100000"/>
              </a:lnSpc>
            </a:pPr>
            <a:r>
              <a:rPr lang="it-IT" sz="2400" b="1" kern="0" dirty="0"/>
              <a:t>Situazione ideale:</a:t>
            </a:r>
          </a:p>
        </p:txBody>
      </p:sp>
    </p:spTree>
    <p:extLst>
      <p:ext uri="{BB962C8B-B14F-4D97-AF65-F5344CB8AC3E}">
        <p14:creationId xmlns:p14="http://schemas.microsoft.com/office/powerpoint/2010/main" val="991240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p:txBody>
          <a:bodyPr/>
          <a:lstStyle/>
          <a:p>
            <a:pPr algn="ctr"/>
            <a:r>
              <a:rPr lang="it-IT" sz="3200" b="1" dirty="0"/>
              <a:t>Frequenza controlli</a:t>
            </a:r>
          </a:p>
        </p:txBody>
      </p:sp>
      <p:sp>
        <p:nvSpPr>
          <p:cNvPr id="7" name="Rectangle 3"/>
          <p:cNvSpPr txBox="1">
            <a:spLocks noChangeArrowheads="1"/>
          </p:cNvSpPr>
          <p:nvPr/>
        </p:nvSpPr>
        <p:spPr bwMode="auto">
          <a:xfrm>
            <a:off x="549874" y="3525715"/>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br>
              <a:rPr lang="it-IT" sz="1800" dirty="0">
                <a:latin typeface="Arial"/>
                <a:ea typeface="ＭＳ Ｐゴシック" charset="0"/>
                <a:cs typeface="Arial"/>
              </a:rPr>
            </a:br>
            <a:r>
              <a:rPr lang="it-IT" sz="1800" dirty="0">
                <a:latin typeface="Arial"/>
                <a:ea typeface="ＭＳ Ｐゴシック" charset="0"/>
                <a:cs typeface="Arial"/>
              </a:rPr>
              <a:t>.</a:t>
            </a:r>
          </a:p>
          <a:p>
            <a:pPr algn="ctr"/>
            <a:endParaRPr lang="it-IT" kern="0" dirty="0"/>
          </a:p>
        </p:txBody>
      </p:sp>
      <p:graphicFrame>
        <p:nvGraphicFramePr>
          <p:cNvPr id="3" name="Tabella 2"/>
          <p:cNvGraphicFramePr>
            <a:graphicFrameLocks noGrp="1"/>
          </p:cNvGraphicFramePr>
          <p:nvPr>
            <p:extLst>
              <p:ext uri="{D42A27DB-BD31-4B8C-83A1-F6EECF244321}">
                <p14:modId xmlns:p14="http://schemas.microsoft.com/office/powerpoint/2010/main" val="1667739920"/>
              </p:ext>
            </p:extLst>
          </p:nvPr>
        </p:nvGraphicFramePr>
        <p:xfrm>
          <a:off x="827584" y="1388958"/>
          <a:ext cx="7783015" cy="4416305"/>
        </p:xfrm>
        <a:graphic>
          <a:graphicData uri="http://schemas.openxmlformats.org/drawingml/2006/table">
            <a:tbl>
              <a:tblPr firstRow="1" firstCol="1" bandRow="1"/>
              <a:tblGrid>
                <a:gridCol w="2594073">
                  <a:extLst>
                    <a:ext uri="{9D8B030D-6E8A-4147-A177-3AD203B41FA5}">
                      <a16:colId xmlns:a16="http://schemas.microsoft.com/office/drawing/2014/main" val="20000"/>
                    </a:ext>
                  </a:extLst>
                </a:gridCol>
                <a:gridCol w="2594073">
                  <a:extLst>
                    <a:ext uri="{9D8B030D-6E8A-4147-A177-3AD203B41FA5}">
                      <a16:colId xmlns:a16="http://schemas.microsoft.com/office/drawing/2014/main" val="20001"/>
                    </a:ext>
                  </a:extLst>
                </a:gridCol>
                <a:gridCol w="2594869">
                  <a:extLst>
                    <a:ext uri="{9D8B030D-6E8A-4147-A177-3AD203B41FA5}">
                      <a16:colId xmlns:a16="http://schemas.microsoft.com/office/drawing/2014/main" val="20002"/>
                    </a:ext>
                  </a:extLst>
                </a:gridCol>
              </a:tblGrid>
              <a:tr h="596558">
                <a:tc>
                  <a:txBody>
                    <a:bodyPr/>
                    <a:lstStyle/>
                    <a:p>
                      <a:pPr>
                        <a:lnSpc>
                          <a:spcPct val="115000"/>
                        </a:lnSpc>
                        <a:spcAft>
                          <a:spcPts val="0"/>
                        </a:spcAft>
                      </a:pPr>
                      <a:r>
                        <a:rPr lang="it-IT" sz="1800" b="1" dirty="0">
                          <a:effectLst/>
                          <a:highlight>
                            <a:srgbClr val="00FFFF"/>
                          </a:highlight>
                          <a:latin typeface="+mn-lt"/>
                          <a:ea typeface="Calibri" panose="020F0502020204030204" pitchFamily="34" charset="0"/>
                          <a:cs typeface="Times New Roman" panose="02020603050405020304" pitchFamily="18" charset="0"/>
                        </a:rPr>
                        <a:t> </a:t>
                      </a:r>
                      <a:endParaRPr lang="it-IT"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it-IT" sz="1800" b="1">
                          <a:effectLst/>
                          <a:highlight>
                            <a:srgbClr val="00FFFF"/>
                          </a:highlight>
                          <a:latin typeface="+mn-lt"/>
                          <a:ea typeface="Calibri" panose="020F0502020204030204" pitchFamily="34" charset="0"/>
                          <a:cs typeface="Times New Roman" panose="02020603050405020304" pitchFamily="18" charset="0"/>
                        </a:rPr>
                        <a:t>Tempo tra due ispezioni</a:t>
                      </a:r>
                      <a:endParaRPr lang="it-IT"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10000"/>
                  </a:ext>
                </a:extLst>
              </a:tr>
              <a:tr h="807140">
                <a:tc>
                  <a:txBody>
                    <a:bodyPr/>
                    <a:lstStyle/>
                    <a:p>
                      <a:pPr>
                        <a:lnSpc>
                          <a:spcPct val="115000"/>
                        </a:lnSpc>
                        <a:spcAft>
                          <a:spcPts val="0"/>
                        </a:spcAft>
                      </a:pPr>
                      <a:r>
                        <a:rPr lang="it-IT" sz="1800" b="1">
                          <a:effectLst/>
                          <a:highlight>
                            <a:srgbClr val="00FFFF"/>
                          </a:highlight>
                          <a:latin typeface="+mn-lt"/>
                          <a:ea typeface="Calibri" panose="020F0502020204030204" pitchFamily="34" charset="0"/>
                          <a:cs typeface="Times New Roman" panose="02020603050405020304" pitchFamily="18" charset="0"/>
                        </a:rPr>
                        <a:t>Tipo di dispositivo</a:t>
                      </a:r>
                      <a:endParaRPr lang="it-IT"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it-IT" sz="1800" b="1">
                          <a:effectLst/>
                          <a:highlight>
                            <a:srgbClr val="00FFFF"/>
                          </a:highlight>
                          <a:latin typeface="+mn-lt"/>
                          <a:ea typeface="Calibri" panose="020F0502020204030204" pitchFamily="34" charset="0"/>
                          <a:cs typeface="Times New Roman" panose="02020603050405020304" pitchFamily="18" charset="0"/>
                        </a:rPr>
                        <a:t>Tra marzo e novembre</a:t>
                      </a:r>
                      <a:endParaRPr lang="it-IT"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it-IT" sz="1800" b="1">
                          <a:effectLst/>
                          <a:highlight>
                            <a:srgbClr val="00FFFF"/>
                          </a:highlight>
                          <a:latin typeface="+mn-lt"/>
                          <a:ea typeface="Calibri" panose="020F0502020204030204" pitchFamily="34" charset="0"/>
                          <a:cs typeface="Times New Roman" panose="02020603050405020304" pitchFamily="18" charset="0"/>
                        </a:rPr>
                        <a:t>Tra dicembre e febbraio</a:t>
                      </a:r>
                      <a:endParaRPr lang="it-IT"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22930">
                <a:tc>
                  <a:txBody>
                    <a:bodyPr/>
                    <a:lstStyle/>
                    <a:p>
                      <a:pPr>
                        <a:lnSpc>
                          <a:spcPct val="115000"/>
                        </a:lnSpc>
                        <a:spcAft>
                          <a:spcPts val="0"/>
                        </a:spcAft>
                      </a:pPr>
                      <a:r>
                        <a:rPr lang="it-IT" sz="1800" b="1">
                          <a:effectLst/>
                          <a:latin typeface="+mj-lt"/>
                          <a:ea typeface="Calibri" panose="020F0502020204030204" pitchFamily="34" charset="0"/>
                          <a:cs typeface="Times New Roman" panose="02020603050405020304" pitchFamily="18" charset="0"/>
                        </a:rPr>
                        <a:t>Dispositivi esterni senza esca</a:t>
                      </a:r>
                      <a:endParaRPr lang="it-IT"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endParaRPr lang="it-IT" sz="1800" dirty="0">
                        <a:effectLst/>
                        <a:latin typeface="+mj-lt"/>
                        <a:ea typeface="Calibri" panose="020F0502020204030204" pitchFamily="34" charset="0"/>
                        <a:cs typeface="Times New Roman" panose="02020603050405020304" pitchFamily="18" charset="0"/>
                      </a:endParaRPr>
                    </a:p>
                    <a:p>
                      <a:pPr>
                        <a:lnSpc>
                          <a:spcPct val="115000"/>
                        </a:lnSpc>
                        <a:spcAft>
                          <a:spcPts val="0"/>
                        </a:spcAft>
                      </a:pPr>
                      <a:endParaRPr lang="it-IT" sz="1800" dirty="0">
                        <a:effectLst/>
                        <a:latin typeface="+mj-lt"/>
                        <a:ea typeface="Calibri" panose="020F0502020204030204" pitchFamily="34" charset="0"/>
                        <a:cs typeface="Times New Roman" panose="02020603050405020304" pitchFamily="18" charset="0"/>
                      </a:endParaRPr>
                    </a:p>
                    <a:p>
                      <a:pPr>
                        <a:lnSpc>
                          <a:spcPct val="115000"/>
                        </a:lnSpc>
                        <a:spcAft>
                          <a:spcPts val="0"/>
                        </a:spcAft>
                      </a:pPr>
                      <a:endParaRPr lang="it-IT" sz="1800" dirty="0">
                        <a:effectLst/>
                        <a:latin typeface="+mj-lt"/>
                        <a:ea typeface="Calibri" panose="020F0502020204030204" pitchFamily="34" charset="0"/>
                        <a:cs typeface="Times New Roman" panose="02020603050405020304" pitchFamily="18" charset="0"/>
                      </a:endParaRPr>
                    </a:p>
                    <a:p>
                      <a:pPr>
                        <a:lnSpc>
                          <a:spcPct val="115000"/>
                        </a:lnSpc>
                        <a:spcAft>
                          <a:spcPts val="0"/>
                        </a:spcAft>
                      </a:pPr>
                      <a:r>
                        <a:rPr lang="it-IT" sz="1800" dirty="0">
                          <a:effectLst/>
                          <a:latin typeface="+mj-lt"/>
                          <a:ea typeface="Calibri" panose="020F0502020204030204" pitchFamily="34" charset="0"/>
                          <a:cs typeface="Times New Roman" panose="02020603050405020304" pitchFamily="18" charset="0"/>
                        </a:rPr>
                        <a:t>30 giorni dopo l’installazione. In seguito ogni 45 giorni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endParaRPr lang="it-IT" sz="1800" dirty="0">
                        <a:effectLst/>
                        <a:latin typeface="+mj-lt"/>
                        <a:cs typeface="Times New Roman" panose="02020603050405020304" pitchFamily="18" charset="0"/>
                      </a:endParaRPr>
                    </a:p>
                    <a:p>
                      <a:pPr>
                        <a:lnSpc>
                          <a:spcPct val="115000"/>
                        </a:lnSpc>
                        <a:spcAft>
                          <a:spcPts val="0"/>
                        </a:spcAft>
                      </a:pPr>
                      <a:endParaRPr lang="it-IT" sz="1800" dirty="0">
                        <a:effectLst/>
                        <a:latin typeface="+mj-lt"/>
                        <a:cs typeface="Times New Roman" panose="02020603050405020304" pitchFamily="18" charset="0"/>
                      </a:endParaRPr>
                    </a:p>
                    <a:p>
                      <a:pPr>
                        <a:lnSpc>
                          <a:spcPct val="115000"/>
                        </a:lnSpc>
                        <a:spcAft>
                          <a:spcPts val="0"/>
                        </a:spcAft>
                      </a:pPr>
                      <a:endParaRPr lang="it-IT" sz="1800" dirty="0">
                        <a:effectLst/>
                        <a:latin typeface="+mj-lt"/>
                        <a:cs typeface="Times New Roman" panose="02020603050405020304" pitchFamily="18" charset="0"/>
                      </a:endParaRPr>
                    </a:p>
                    <a:p>
                      <a:pPr>
                        <a:lnSpc>
                          <a:spcPct val="115000"/>
                        </a:lnSpc>
                        <a:spcAft>
                          <a:spcPts val="0"/>
                        </a:spcAft>
                      </a:pPr>
                      <a:r>
                        <a:rPr lang="it-IT" sz="1800" dirty="0">
                          <a:effectLst/>
                          <a:latin typeface="+mj-lt"/>
                          <a:cs typeface="Times New Roman" panose="02020603050405020304" pitchFamily="18" charset="0"/>
                        </a:rPr>
                        <a:t>Da valutare in funzione dell’andamento dei consumi precedenti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89677">
                <a:tc>
                  <a:txBody>
                    <a:bodyPr/>
                    <a:lstStyle/>
                    <a:p>
                      <a:pPr>
                        <a:lnSpc>
                          <a:spcPct val="115000"/>
                        </a:lnSpc>
                        <a:spcAft>
                          <a:spcPts val="0"/>
                        </a:spcAft>
                      </a:pPr>
                      <a:r>
                        <a:rPr lang="it-IT" sz="1800" b="1" dirty="0">
                          <a:effectLst/>
                          <a:latin typeface="+mj-lt"/>
                          <a:ea typeface="Calibri" panose="020F0502020204030204" pitchFamily="34" charset="0"/>
                          <a:cs typeface="Times New Roman" panose="02020603050405020304" pitchFamily="18" charset="0"/>
                        </a:rPr>
                        <a:t>Dispositivi esterni con esca</a:t>
                      </a:r>
                      <a:endParaRPr lang="it-IT" sz="18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it-IT" sz="18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r>
                        <a:rPr lang="it-IT" sz="1800" dirty="0">
                          <a:effectLst/>
                          <a:latin typeface="+mj-lt"/>
                          <a:ea typeface="Calibri" panose="020F0502020204030204" pitchFamily="34" charset="0"/>
                          <a:cs typeface="Times New Roman" panose="02020603050405020304" pitchFamily="18" charset="0"/>
                        </a:rPr>
                        <a:t>Da valutare in funzione dell’andamento dei consumi precedenti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algn="ctr"/>
            <a:r>
              <a:rPr lang="it-IT" sz="3500" dirty="0"/>
              <a:t>Trattamento con esche alimentari per </a:t>
            </a:r>
            <a:r>
              <a:rPr lang="it-IT" sz="3500" i="1" dirty="0" err="1"/>
              <a:t>Reticulitermes</a:t>
            </a:r>
            <a:r>
              <a:rPr lang="it-IT" sz="3500" i="1" dirty="0"/>
              <a:t> </a:t>
            </a:r>
            <a:r>
              <a:rPr lang="it-IT" sz="3500" i="1" dirty="0" err="1"/>
              <a:t>lucifugus</a:t>
            </a:r>
            <a:endParaRPr lang="it-IT" sz="3500" i="1" dirty="0"/>
          </a:p>
        </p:txBody>
      </p:sp>
      <p:sp>
        <p:nvSpPr>
          <p:cNvPr id="5" name="Rectangle 2">
            <a:extLst>
              <a:ext uri="{FF2B5EF4-FFF2-40B4-BE49-F238E27FC236}">
                <a16:creationId xmlns:a16="http://schemas.microsoft.com/office/drawing/2014/main" id="{ED5C8B97-850E-4B61-90A1-3BA499DC5854}"/>
              </a:ext>
            </a:extLst>
          </p:cNvPr>
          <p:cNvSpPr txBox="1">
            <a:spLocks noChangeArrowheads="1"/>
          </p:cNvSpPr>
          <p:nvPr/>
        </p:nvSpPr>
        <p:spPr bwMode="auto">
          <a:xfrm>
            <a:off x="541052" y="1988840"/>
            <a:ext cx="8077200" cy="3960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marL="457200" indent="-457200">
              <a:buFont typeface="Arial" panose="020B0604020202020204" pitchFamily="34" charset="0"/>
              <a:buChar char="•"/>
            </a:pPr>
            <a:r>
              <a:rPr lang="it-IT" sz="3500" kern="0" dirty="0"/>
              <a:t>INSTALLAZIONE</a:t>
            </a:r>
          </a:p>
          <a:p>
            <a:pPr marL="457200" indent="-457200" algn="just">
              <a:buFont typeface="Arial" panose="020B0604020202020204" pitchFamily="34" charset="0"/>
              <a:buChar char="•"/>
            </a:pPr>
            <a:r>
              <a:rPr lang="it-IT" sz="3500" u="sng" kern="0" dirty="0"/>
              <a:t>INTERCETTAZIONE: </a:t>
            </a:r>
            <a:r>
              <a:rPr lang="it-IT" sz="2400" i="1" kern="0" dirty="0"/>
              <a:t>viene riscontrata la presenza di termiti nelle postazioni; in area esterna si posiziona il prodotto solo nelle postazioni con evidenza di termiti. In area interna si reintegra il prodotto consumato. Vengono programmati controlli ravvicinati. </a:t>
            </a:r>
          </a:p>
          <a:p>
            <a:pPr marL="457200" indent="-457200">
              <a:buFont typeface="Arial" panose="020B0604020202020204" pitchFamily="34" charset="0"/>
              <a:buChar char="•"/>
            </a:pPr>
            <a:r>
              <a:rPr lang="it-IT" sz="3500" i="1" kern="0" dirty="0"/>
              <a:t>ELIMINAZIONE</a:t>
            </a:r>
          </a:p>
        </p:txBody>
      </p:sp>
    </p:spTree>
    <p:extLst>
      <p:ext uri="{BB962C8B-B14F-4D97-AF65-F5344CB8AC3E}">
        <p14:creationId xmlns:p14="http://schemas.microsoft.com/office/powerpoint/2010/main" val="1585186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algn="ctr"/>
            <a:r>
              <a:rPr lang="it-IT" sz="3500" dirty="0"/>
              <a:t>Trattamento con esche alimentari per </a:t>
            </a:r>
            <a:r>
              <a:rPr lang="it-IT" sz="3500" i="1" dirty="0" err="1"/>
              <a:t>Reticulitermes</a:t>
            </a:r>
            <a:r>
              <a:rPr lang="it-IT" sz="3500" i="1" dirty="0"/>
              <a:t> </a:t>
            </a:r>
            <a:r>
              <a:rPr lang="it-IT" sz="3500" i="1" dirty="0" err="1"/>
              <a:t>lucifugus</a:t>
            </a:r>
            <a:endParaRPr lang="it-IT" sz="3500" i="1" dirty="0"/>
          </a:p>
        </p:txBody>
      </p:sp>
      <p:sp>
        <p:nvSpPr>
          <p:cNvPr id="5" name="Rectangle 2">
            <a:extLst>
              <a:ext uri="{FF2B5EF4-FFF2-40B4-BE49-F238E27FC236}">
                <a16:creationId xmlns:a16="http://schemas.microsoft.com/office/drawing/2014/main" id="{ED5C8B97-850E-4B61-90A1-3BA499DC5854}"/>
              </a:ext>
            </a:extLst>
          </p:cNvPr>
          <p:cNvSpPr txBox="1">
            <a:spLocks noChangeArrowheads="1"/>
          </p:cNvSpPr>
          <p:nvPr/>
        </p:nvSpPr>
        <p:spPr bwMode="auto">
          <a:xfrm>
            <a:off x="524272" y="1844824"/>
            <a:ext cx="8077200" cy="3960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marL="457200" indent="-457200" algn="just">
              <a:buFont typeface="Arial" panose="020B0604020202020204" pitchFamily="34" charset="0"/>
              <a:buChar char="•"/>
            </a:pPr>
            <a:r>
              <a:rPr lang="it-IT" sz="3500" u="sng" kern="0" dirty="0"/>
              <a:t>INTERCETTAZIONE:</a:t>
            </a:r>
            <a:r>
              <a:rPr lang="it-IT" sz="3500" kern="0" dirty="0"/>
              <a:t> </a:t>
            </a:r>
            <a:r>
              <a:rPr lang="it-IT" sz="2000" kern="0" dirty="0"/>
              <a:t>il </a:t>
            </a:r>
            <a:r>
              <a:rPr lang="it-IT" sz="2000" b="1" u="sng" kern="0" dirty="0"/>
              <a:t>Service Supervisor </a:t>
            </a:r>
            <a:r>
              <a:rPr lang="it-IT" sz="2000" kern="0" dirty="0"/>
              <a:t>deve avvisare il Service Manager e l’Ufficio Tecnico dell’avvenuta intercettazione, dovranno essere successivamente pianificati n.8 controlli ogni 45 giorni per garantire la presenza costante di prodotto all’interno delle postazioni. Interventi troppo distanti nel tempo potrebbero causare la perdita di connessione della colonia che, non trovando prodotto nelle postazioni, abbandona l’impianto.</a:t>
            </a:r>
          </a:p>
          <a:p>
            <a:pPr marL="457200" indent="-457200" algn="just">
              <a:buFont typeface="Arial" panose="020B0604020202020204" pitchFamily="34" charset="0"/>
              <a:buChar char="•"/>
            </a:pPr>
            <a:endParaRPr lang="it-IT" sz="2400" i="1" kern="0" dirty="0"/>
          </a:p>
        </p:txBody>
      </p:sp>
    </p:spTree>
    <p:extLst>
      <p:ext uri="{BB962C8B-B14F-4D97-AF65-F5344CB8AC3E}">
        <p14:creationId xmlns:p14="http://schemas.microsoft.com/office/powerpoint/2010/main" val="1538555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1575505" y="116632"/>
            <a:ext cx="8077200" cy="914400"/>
          </a:xfrm>
        </p:spPr>
        <p:txBody>
          <a:bodyPr/>
          <a:lstStyle/>
          <a:p>
            <a:pPr algn="ctr"/>
            <a:r>
              <a:rPr lang="it-IT" sz="3200" b="1" dirty="0"/>
              <a:t>Intercettazione</a:t>
            </a:r>
          </a:p>
        </p:txBody>
      </p:sp>
      <p:sp>
        <p:nvSpPr>
          <p:cNvPr id="7" name="Rectangle 3"/>
          <p:cNvSpPr txBox="1">
            <a:spLocks noChangeArrowheads="1"/>
          </p:cNvSpPr>
          <p:nvPr/>
        </p:nvSpPr>
        <p:spPr bwMode="auto">
          <a:xfrm>
            <a:off x="549874" y="3525715"/>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br>
              <a:rPr lang="it-IT" sz="1800" dirty="0">
                <a:latin typeface="Arial"/>
                <a:ea typeface="ＭＳ Ｐゴシック" charset="0"/>
                <a:cs typeface="Arial"/>
              </a:rPr>
            </a:br>
            <a:r>
              <a:rPr lang="it-IT" sz="1800" dirty="0">
                <a:latin typeface="Arial"/>
                <a:ea typeface="ＭＳ Ｐゴシック" charset="0"/>
                <a:cs typeface="Arial"/>
              </a:rPr>
              <a:t>.</a:t>
            </a:r>
          </a:p>
          <a:p>
            <a:pPr algn="ctr"/>
            <a:endParaRPr lang="it-IT" kern="0" dirty="0"/>
          </a:p>
        </p:txBody>
      </p:sp>
      <p:pic>
        <p:nvPicPr>
          <p:cNvPr id="4" name="Immagine 3" descr="Immagine che contiene interni, sporco, rotto, vecchio&#10;&#10;Descrizione generata automaticamente">
            <a:extLst>
              <a:ext uri="{FF2B5EF4-FFF2-40B4-BE49-F238E27FC236}">
                <a16:creationId xmlns:a16="http://schemas.microsoft.com/office/drawing/2014/main" id="{C1A5A6CF-9B3A-458B-9886-73849D44D8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67" y="746245"/>
            <a:ext cx="3903337" cy="5204449"/>
          </a:xfrm>
          <a:prstGeom prst="rect">
            <a:avLst/>
          </a:prstGeom>
        </p:spPr>
      </p:pic>
      <p:pic>
        <p:nvPicPr>
          <p:cNvPr id="5" name="slim intercettata">
            <a:hlinkClick r:id="" action="ppaction://media"/>
            <a:extLst>
              <a:ext uri="{FF2B5EF4-FFF2-40B4-BE49-F238E27FC236}">
                <a16:creationId xmlns:a16="http://schemas.microsoft.com/office/drawing/2014/main" id="{88BBDBDD-277E-415B-AF17-0F2282725B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13996" y="245905"/>
            <a:ext cx="3175399" cy="5772086"/>
          </a:xfrm>
          <a:prstGeom prst="rect">
            <a:avLst/>
          </a:prstGeom>
        </p:spPr>
      </p:pic>
    </p:spTree>
    <p:extLst>
      <p:ext uri="{BB962C8B-B14F-4D97-AF65-F5344CB8AC3E}">
        <p14:creationId xmlns:p14="http://schemas.microsoft.com/office/powerpoint/2010/main" val="24332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ppt_x"/>
                                          </p:val>
                                        </p:tav>
                                        <p:tav tm="100000">
                                          <p:val>
                                            <p:strVal val="#ppt_x"/>
                                          </p:val>
                                        </p:tav>
                                      </p:tavLst>
                                    </p:anim>
                                    <p:anim calcmode="lin" valueType="num">
                                      <p:cBhvr additive="base">
                                        <p:cTn id="8"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195" fill="hold"/>
                                        <p:tgtEl>
                                          <p:spTgt spid="5"/>
                                        </p:tgtEl>
                                      </p:cBhvr>
                                    </p:cmd>
                                  </p:childTnLst>
                                </p:cTn>
                              </p:par>
                              <p:par>
                                <p:cTn id="13" presetID="1" presetClass="mediacall" presetSubtype="0" fill="hold" nodeType="withEffect">
                                  <p:stCondLst>
                                    <p:cond delay="0"/>
                                  </p:stCondLst>
                                  <p:childTnLst>
                                    <p:cmd type="call" cmd="playFrom(0.0)">
                                      <p:cBhvr>
                                        <p:cTn id="14" dur="18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501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428171" y="404664"/>
            <a:ext cx="8077200" cy="914400"/>
          </a:xfrm>
        </p:spPr>
        <p:txBody>
          <a:bodyPr/>
          <a:lstStyle/>
          <a:p>
            <a:pPr algn="ctr"/>
            <a:r>
              <a:rPr lang="it-IT" sz="3200" b="1" dirty="0"/>
              <a:t>Intercettazione</a:t>
            </a:r>
          </a:p>
        </p:txBody>
      </p:sp>
      <p:sp>
        <p:nvSpPr>
          <p:cNvPr id="7" name="Rectangle 3"/>
          <p:cNvSpPr txBox="1">
            <a:spLocks noChangeArrowheads="1"/>
          </p:cNvSpPr>
          <p:nvPr/>
        </p:nvSpPr>
        <p:spPr bwMode="auto">
          <a:xfrm>
            <a:off x="549874" y="3525715"/>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br>
              <a:rPr lang="it-IT" sz="1800" dirty="0">
                <a:latin typeface="Arial"/>
                <a:ea typeface="ＭＳ Ｐゴシック" charset="0"/>
                <a:cs typeface="Arial"/>
              </a:rPr>
            </a:br>
            <a:r>
              <a:rPr lang="it-IT" sz="1800" dirty="0">
                <a:latin typeface="Arial"/>
                <a:ea typeface="ＭＳ Ｐゴシック" charset="0"/>
                <a:cs typeface="Arial"/>
              </a:rPr>
              <a:t>.</a:t>
            </a:r>
          </a:p>
          <a:p>
            <a:pPr algn="ctr"/>
            <a:endParaRPr lang="it-IT" kern="0" dirty="0"/>
          </a:p>
        </p:txBody>
      </p:sp>
      <p:pic>
        <p:nvPicPr>
          <p:cNvPr id="3" name="Immagine 2" descr="Immagine che contiene interni, sporco&#10;&#10;Descrizione generata automaticamente">
            <a:extLst>
              <a:ext uri="{FF2B5EF4-FFF2-40B4-BE49-F238E27FC236}">
                <a16:creationId xmlns:a16="http://schemas.microsoft.com/office/drawing/2014/main" id="{C64C4975-D3E7-4D34-8773-C2094E3A4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94" y="1182147"/>
            <a:ext cx="8284412" cy="4659982"/>
          </a:xfrm>
          <a:prstGeom prst="rect">
            <a:avLst/>
          </a:prstGeom>
        </p:spPr>
      </p:pic>
    </p:spTree>
    <p:extLst>
      <p:ext uri="{BB962C8B-B14F-4D97-AF65-F5344CB8AC3E}">
        <p14:creationId xmlns:p14="http://schemas.microsoft.com/office/powerpoint/2010/main" val="3788901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2721851" y="1024429"/>
            <a:ext cx="8077200" cy="914400"/>
          </a:xfrm>
        </p:spPr>
        <p:txBody>
          <a:bodyPr/>
          <a:lstStyle/>
          <a:p>
            <a:pPr algn="ctr"/>
            <a:r>
              <a:rPr lang="it-IT" sz="3200" b="1" dirty="0"/>
              <a:t>Intercettazione</a:t>
            </a:r>
          </a:p>
        </p:txBody>
      </p:sp>
      <p:sp>
        <p:nvSpPr>
          <p:cNvPr id="7" name="Rectangle 3"/>
          <p:cNvSpPr txBox="1">
            <a:spLocks noChangeArrowheads="1"/>
          </p:cNvSpPr>
          <p:nvPr/>
        </p:nvSpPr>
        <p:spPr bwMode="auto">
          <a:xfrm>
            <a:off x="549874" y="3525715"/>
            <a:ext cx="80772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br>
              <a:rPr lang="it-IT" sz="1800" dirty="0">
                <a:latin typeface="Arial"/>
                <a:ea typeface="ＭＳ Ｐゴシック" charset="0"/>
                <a:cs typeface="Arial"/>
              </a:rPr>
            </a:br>
            <a:r>
              <a:rPr lang="it-IT" sz="1800" dirty="0">
                <a:latin typeface="Arial"/>
                <a:ea typeface="ＭＳ Ｐゴシック" charset="0"/>
                <a:cs typeface="Arial"/>
              </a:rPr>
              <a:t>.</a:t>
            </a:r>
          </a:p>
          <a:p>
            <a:pPr algn="ctr"/>
            <a:endParaRPr lang="it-IT" kern="0" dirty="0"/>
          </a:p>
        </p:txBody>
      </p:sp>
      <p:pic>
        <p:nvPicPr>
          <p:cNvPr id="4" name="Immagine 3" descr="Immagine che contiene parete, interni, sporco&#10;&#10;Descrizione generata automaticamente">
            <a:extLst>
              <a:ext uri="{FF2B5EF4-FFF2-40B4-BE49-F238E27FC236}">
                <a16:creationId xmlns:a16="http://schemas.microsoft.com/office/drawing/2014/main" id="{3E964A01-21D7-435B-8F77-46472FC74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8641"/>
            <a:ext cx="3988638" cy="4824536"/>
          </a:xfrm>
          <a:prstGeom prst="rect">
            <a:avLst/>
          </a:prstGeom>
        </p:spPr>
      </p:pic>
      <p:pic>
        <p:nvPicPr>
          <p:cNvPr id="6" name="Immagine 5" descr="Immagine che contiene roccia, pianta, cioccolato&#10;&#10;Descrizione generata automaticamente">
            <a:extLst>
              <a:ext uri="{FF2B5EF4-FFF2-40B4-BE49-F238E27FC236}">
                <a16:creationId xmlns:a16="http://schemas.microsoft.com/office/drawing/2014/main" id="{6886547A-7720-43AF-B13F-D090A4BA1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158" y="2655460"/>
            <a:ext cx="4708731" cy="3531548"/>
          </a:xfrm>
          <a:prstGeom prst="rect">
            <a:avLst/>
          </a:prstGeom>
        </p:spPr>
      </p:pic>
    </p:spTree>
    <p:extLst>
      <p:ext uri="{BB962C8B-B14F-4D97-AF65-F5344CB8AC3E}">
        <p14:creationId xmlns:p14="http://schemas.microsoft.com/office/powerpoint/2010/main" val="3986736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425388" y="188640"/>
            <a:ext cx="8077200" cy="595313"/>
          </a:xfrm>
        </p:spPr>
        <p:txBody>
          <a:bodyPr/>
          <a:lstStyle/>
          <a:p>
            <a:pPr algn="ctr"/>
            <a:r>
              <a:rPr lang="it-IT" sz="2400" dirty="0"/>
              <a:t>DIFFERENZE</a:t>
            </a:r>
          </a:p>
        </p:txBody>
      </p:sp>
      <p:pic>
        <p:nvPicPr>
          <p:cNvPr id="3" name="Immagine 2">
            <a:extLst>
              <a:ext uri="{FF2B5EF4-FFF2-40B4-BE49-F238E27FC236}">
                <a16:creationId xmlns:a16="http://schemas.microsoft.com/office/drawing/2014/main" id="{DD3F708B-9803-4540-A876-60F6F29380B1}"/>
              </a:ext>
            </a:extLst>
          </p:cNvPr>
          <p:cNvPicPr>
            <a:picLocks noChangeAspect="1"/>
          </p:cNvPicPr>
          <p:nvPr/>
        </p:nvPicPr>
        <p:blipFill rotWithShape="1">
          <a:blip r:embed="rId3"/>
          <a:srcRect l="12988" t="32385" r="40550" b="25044"/>
          <a:stretch/>
        </p:blipFill>
        <p:spPr>
          <a:xfrm>
            <a:off x="2147922" y="719078"/>
            <a:ext cx="4248472" cy="2088232"/>
          </a:xfrm>
          <a:prstGeom prst="rect">
            <a:avLst/>
          </a:prstGeom>
        </p:spPr>
      </p:pic>
      <p:sp>
        <p:nvSpPr>
          <p:cNvPr id="4" name="CasellaDiTesto 3">
            <a:extLst>
              <a:ext uri="{FF2B5EF4-FFF2-40B4-BE49-F238E27FC236}">
                <a16:creationId xmlns:a16="http://schemas.microsoft.com/office/drawing/2014/main" id="{023C0302-1BCA-40B3-8B12-65828D3CD559}"/>
              </a:ext>
            </a:extLst>
          </p:cNvPr>
          <p:cNvSpPr txBox="1"/>
          <p:nvPr/>
        </p:nvSpPr>
        <p:spPr>
          <a:xfrm>
            <a:off x="3416169" y="2720956"/>
            <a:ext cx="4724463" cy="338554"/>
          </a:xfrm>
          <a:prstGeom prst="rect">
            <a:avLst/>
          </a:prstGeom>
          <a:noFill/>
        </p:spPr>
        <p:txBody>
          <a:bodyPr wrap="square" rtlCol="0">
            <a:spAutoFit/>
          </a:bodyPr>
          <a:lstStyle/>
          <a:p>
            <a:r>
              <a:rPr lang="it-IT" sz="1600" dirty="0"/>
              <a:t>Termiti	             Formiche</a:t>
            </a:r>
          </a:p>
        </p:txBody>
      </p:sp>
      <p:sp>
        <p:nvSpPr>
          <p:cNvPr id="7" name="CasellaDiTesto 6">
            <a:extLst>
              <a:ext uri="{FF2B5EF4-FFF2-40B4-BE49-F238E27FC236}">
                <a16:creationId xmlns:a16="http://schemas.microsoft.com/office/drawing/2014/main" id="{E7A049DA-7F6F-4F2A-A028-22A74B42AA27}"/>
              </a:ext>
            </a:extLst>
          </p:cNvPr>
          <p:cNvSpPr txBox="1"/>
          <p:nvPr/>
        </p:nvSpPr>
        <p:spPr>
          <a:xfrm>
            <a:off x="161120" y="3044995"/>
            <a:ext cx="8821760" cy="3323987"/>
          </a:xfrm>
          <a:prstGeom prst="rect">
            <a:avLst/>
          </a:prstGeom>
          <a:noFill/>
        </p:spPr>
        <p:txBody>
          <a:bodyPr wrap="square" rtlCol="0">
            <a:spAutoFit/>
          </a:bodyPr>
          <a:lstStyle/>
          <a:p>
            <a:pPr algn="just"/>
            <a:r>
              <a:rPr lang="it-IT" sz="1000" b="1" dirty="0"/>
              <a:t>1. CORPO</a:t>
            </a:r>
          </a:p>
          <a:p>
            <a:pPr algn="just"/>
            <a:r>
              <a:rPr lang="it-IT" sz="1000" dirty="0"/>
              <a:t>Le formiche possiedono un addome che presenta una strozzatura, mentre le termiti </a:t>
            </a:r>
            <a:r>
              <a:rPr lang="it-IT" sz="1000" b="1" u="sng" dirty="0"/>
              <a:t>SCIAMANT</a:t>
            </a:r>
            <a:r>
              <a:rPr lang="it-IT" sz="1000" dirty="0"/>
              <a:t>I </a:t>
            </a:r>
            <a:r>
              <a:rPr lang="it-IT" sz="1000" b="1" u="sng" dirty="0"/>
              <a:t>(alate) </a:t>
            </a:r>
            <a:r>
              <a:rPr lang="it-IT" sz="1000" dirty="0"/>
              <a:t>sembrano avere un corpo unico  e la strozzatura non è chiaramente distinguibile.</a:t>
            </a:r>
            <a:br>
              <a:rPr lang="it-IT" sz="1000" dirty="0"/>
            </a:br>
            <a:endParaRPr lang="it-IT" sz="1000" dirty="0"/>
          </a:p>
          <a:p>
            <a:pPr algn="just"/>
            <a:r>
              <a:rPr lang="it-IT" sz="1000" b="1" dirty="0"/>
              <a:t>2. ANTENNE</a:t>
            </a:r>
            <a:endParaRPr lang="it-IT" sz="1000" dirty="0"/>
          </a:p>
          <a:p>
            <a:pPr algn="just"/>
            <a:r>
              <a:rPr lang="it-IT" sz="1000" dirty="0"/>
              <a:t>Le formiche hanno antenne piegate a gomito, mentre quelle delle termiti sono ben dritte.</a:t>
            </a:r>
          </a:p>
          <a:p>
            <a:pPr algn="just"/>
            <a:endParaRPr lang="it-IT" sz="1000" dirty="0"/>
          </a:p>
          <a:p>
            <a:pPr algn="just"/>
            <a:r>
              <a:rPr lang="it-IT" sz="1000" b="1" dirty="0"/>
              <a:t>3. ALI</a:t>
            </a:r>
            <a:endParaRPr lang="it-IT" sz="1000" dirty="0"/>
          </a:p>
          <a:p>
            <a:pPr algn="just"/>
            <a:r>
              <a:rPr lang="it-IT" sz="1000" dirty="0"/>
              <a:t>Sia nel caso delle formiche, che in quello delle termiti, tutti gli esemplari sono alati appartengono alla casta dei reali, i quali hanno il compito di fondare nuove </a:t>
            </a:r>
            <a:r>
              <a:rPr lang="it-IT" sz="1000" dirty="0" err="1"/>
              <a:t>colonie.Le</a:t>
            </a:r>
            <a:r>
              <a:rPr lang="it-IT" sz="1000" dirty="0"/>
              <a:t> termiti possiedono due paia di ali di lunghezza uguale, mentre le formiche possiedono 2 paia di ali di lunghezza diversa. </a:t>
            </a:r>
          </a:p>
          <a:p>
            <a:pPr algn="just"/>
            <a:endParaRPr lang="it-IT" sz="1000" dirty="0"/>
          </a:p>
          <a:p>
            <a:pPr algn="just"/>
            <a:r>
              <a:rPr lang="it-IT" sz="1000" b="1" dirty="0"/>
              <a:t>4. ALIMENTAZIONE</a:t>
            </a:r>
            <a:endParaRPr lang="it-IT" sz="1000" dirty="0"/>
          </a:p>
          <a:p>
            <a:pPr algn="just"/>
            <a:r>
              <a:rPr lang="it-IT" sz="1000" dirty="0"/>
              <a:t>Le termiti si nutrono di legno, mentre le formiche si nutrono di sostanze zuccherine. Le specie di formiche che attaccano il legno sono abbastanza diffuse in Italia, ma lo utilizzano esclusivamente per costruirvi il nido.</a:t>
            </a:r>
          </a:p>
          <a:p>
            <a:pPr algn="just"/>
            <a:endParaRPr lang="it-IT" sz="1000" dirty="0"/>
          </a:p>
          <a:p>
            <a:pPr algn="just"/>
            <a:r>
              <a:rPr lang="it-IT" sz="1000" b="1" dirty="0"/>
              <a:t>5. SCIAMATURA (VOLO)</a:t>
            </a:r>
            <a:endParaRPr lang="it-IT" sz="1000" dirty="0"/>
          </a:p>
          <a:p>
            <a:pPr algn="just"/>
            <a:r>
              <a:rPr lang="it-IT" sz="1000" dirty="0"/>
              <a:t>La stagionalità è fondamentale per capire la specie. Per le termiti avviene nel periodo primavera-estate, per alcune specie di formiche può avvenire anche in autunno, le termiti alate appaiono in primavera. La comparsa di termiti alate avviene più frequentemente con determinate condizioni di temperatura e umidità, come quelle tipiche della stagione primavera - estate. In realtà la loro attività non si ferma mai, continua tutto l'anno, ma ci accorgiamo visivamente della loro presenza solo durante la sciamatura degli esemplari adulti. In genere ci allarmiamo quando ne fuoriescono in gran numero, anche se i danni più ingenti e pericolosi vengono provocati dagli esemplari operai.</a:t>
            </a:r>
          </a:p>
        </p:txBody>
      </p:sp>
      <p:sp>
        <p:nvSpPr>
          <p:cNvPr id="16" name="CasellaDiTesto 15">
            <a:extLst>
              <a:ext uri="{FF2B5EF4-FFF2-40B4-BE49-F238E27FC236}">
                <a16:creationId xmlns:a16="http://schemas.microsoft.com/office/drawing/2014/main" id="{3A01EC4C-1B4B-402E-B77F-DCEF1BD2D0B3}"/>
              </a:ext>
            </a:extLst>
          </p:cNvPr>
          <p:cNvSpPr txBox="1"/>
          <p:nvPr/>
        </p:nvSpPr>
        <p:spPr>
          <a:xfrm>
            <a:off x="4211180" y="2067772"/>
            <a:ext cx="432048" cy="277000"/>
          </a:xfrm>
          <a:prstGeom prst="rect">
            <a:avLst/>
          </a:prstGeom>
          <a:noFill/>
        </p:spPr>
        <p:txBody>
          <a:bodyPr wrap="square" rtlCol="0">
            <a:spAutoFit/>
          </a:bodyPr>
          <a:lstStyle/>
          <a:p>
            <a:r>
              <a:rPr lang="it-IT" sz="1200" b="1" dirty="0"/>
              <a:t>1</a:t>
            </a:r>
            <a:r>
              <a:rPr lang="it-IT" sz="1200" dirty="0"/>
              <a:t>.</a:t>
            </a:r>
          </a:p>
        </p:txBody>
      </p:sp>
      <p:sp>
        <p:nvSpPr>
          <p:cNvPr id="18" name="CasellaDiTesto 17">
            <a:extLst>
              <a:ext uri="{FF2B5EF4-FFF2-40B4-BE49-F238E27FC236}">
                <a16:creationId xmlns:a16="http://schemas.microsoft.com/office/drawing/2014/main" id="{2F3075AD-5FC3-4DD8-B3F2-FB33F15F433A}"/>
              </a:ext>
            </a:extLst>
          </p:cNvPr>
          <p:cNvSpPr txBox="1"/>
          <p:nvPr/>
        </p:nvSpPr>
        <p:spPr>
          <a:xfrm>
            <a:off x="4272158" y="783862"/>
            <a:ext cx="432048" cy="277000"/>
          </a:xfrm>
          <a:prstGeom prst="rect">
            <a:avLst/>
          </a:prstGeom>
          <a:noFill/>
        </p:spPr>
        <p:txBody>
          <a:bodyPr wrap="square" rtlCol="0">
            <a:spAutoFit/>
          </a:bodyPr>
          <a:lstStyle/>
          <a:p>
            <a:r>
              <a:rPr lang="it-IT" sz="1200" b="1" dirty="0"/>
              <a:t>2</a:t>
            </a:r>
            <a:r>
              <a:rPr lang="it-IT" sz="1200" dirty="0"/>
              <a:t>.</a:t>
            </a:r>
          </a:p>
        </p:txBody>
      </p:sp>
      <p:sp>
        <p:nvSpPr>
          <p:cNvPr id="19" name="CasellaDiTesto 18">
            <a:extLst>
              <a:ext uri="{FF2B5EF4-FFF2-40B4-BE49-F238E27FC236}">
                <a16:creationId xmlns:a16="http://schemas.microsoft.com/office/drawing/2014/main" id="{BC46CE30-D497-4934-8CF8-2E922E169353}"/>
              </a:ext>
            </a:extLst>
          </p:cNvPr>
          <p:cNvSpPr txBox="1"/>
          <p:nvPr/>
        </p:nvSpPr>
        <p:spPr>
          <a:xfrm>
            <a:off x="3638365" y="2530310"/>
            <a:ext cx="432048" cy="277000"/>
          </a:xfrm>
          <a:prstGeom prst="rect">
            <a:avLst/>
          </a:prstGeom>
          <a:noFill/>
        </p:spPr>
        <p:txBody>
          <a:bodyPr wrap="square" rtlCol="0">
            <a:spAutoFit/>
          </a:bodyPr>
          <a:lstStyle/>
          <a:p>
            <a:r>
              <a:rPr lang="it-IT" sz="1200" b="1" dirty="0"/>
              <a:t>3.</a:t>
            </a:r>
          </a:p>
        </p:txBody>
      </p:sp>
      <p:cxnSp>
        <p:nvCxnSpPr>
          <p:cNvPr id="21" name="Connettore 2 20">
            <a:extLst>
              <a:ext uri="{FF2B5EF4-FFF2-40B4-BE49-F238E27FC236}">
                <a16:creationId xmlns:a16="http://schemas.microsoft.com/office/drawing/2014/main" id="{0163EBDC-672F-4450-9D02-4A7E5A95D4EC}"/>
              </a:ext>
            </a:extLst>
          </p:cNvPr>
          <p:cNvCxnSpPr>
            <a:cxnSpLocks/>
          </p:cNvCxnSpPr>
          <p:nvPr/>
        </p:nvCxnSpPr>
        <p:spPr bwMode="auto">
          <a:xfrm flipV="1">
            <a:off x="4463988" y="1947092"/>
            <a:ext cx="884396" cy="259180"/>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27" name="Connettore 2 26">
            <a:extLst>
              <a:ext uri="{FF2B5EF4-FFF2-40B4-BE49-F238E27FC236}">
                <a16:creationId xmlns:a16="http://schemas.microsoft.com/office/drawing/2014/main" id="{58609EC3-26AC-4920-9590-8267234AA535}"/>
              </a:ext>
            </a:extLst>
          </p:cNvPr>
          <p:cNvCxnSpPr>
            <a:cxnSpLocks/>
          </p:cNvCxnSpPr>
          <p:nvPr/>
        </p:nvCxnSpPr>
        <p:spPr bwMode="auto">
          <a:xfrm flipH="1" flipV="1">
            <a:off x="3558067" y="1828069"/>
            <a:ext cx="689897" cy="388745"/>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28" name="Connettore 2 27">
            <a:extLst>
              <a:ext uri="{FF2B5EF4-FFF2-40B4-BE49-F238E27FC236}">
                <a16:creationId xmlns:a16="http://schemas.microsoft.com/office/drawing/2014/main" id="{30D06CEF-B32A-4F4C-9227-62BEBAF710B0}"/>
              </a:ext>
            </a:extLst>
          </p:cNvPr>
          <p:cNvCxnSpPr>
            <a:cxnSpLocks/>
          </p:cNvCxnSpPr>
          <p:nvPr/>
        </p:nvCxnSpPr>
        <p:spPr bwMode="auto">
          <a:xfrm>
            <a:off x="4488182" y="918740"/>
            <a:ext cx="717857" cy="0"/>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29" name="Connettore 2 28">
            <a:extLst>
              <a:ext uri="{FF2B5EF4-FFF2-40B4-BE49-F238E27FC236}">
                <a16:creationId xmlns:a16="http://schemas.microsoft.com/office/drawing/2014/main" id="{0A4F8A1B-9D2F-4AC1-B9F4-F479F080D610}"/>
              </a:ext>
            </a:extLst>
          </p:cNvPr>
          <p:cNvCxnSpPr>
            <a:cxnSpLocks/>
          </p:cNvCxnSpPr>
          <p:nvPr/>
        </p:nvCxnSpPr>
        <p:spPr bwMode="auto">
          <a:xfrm flipH="1">
            <a:off x="3623310" y="942533"/>
            <a:ext cx="680064" cy="321422"/>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30" name="Connettore 2 29">
            <a:extLst>
              <a:ext uri="{FF2B5EF4-FFF2-40B4-BE49-F238E27FC236}">
                <a16:creationId xmlns:a16="http://schemas.microsoft.com/office/drawing/2014/main" id="{A9E5B351-3F75-4CBD-8A89-CA20CD40E481}"/>
              </a:ext>
            </a:extLst>
          </p:cNvPr>
          <p:cNvCxnSpPr>
            <a:cxnSpLocks/>
          </p:cNvCxnSpPr>
          <p:nvPr/>
        </p:nvCxnSpPr>
        <p:spPr bwMode="auto">
          <a:xfrm flipV="1">
            <a:off x="3894712" y="2642428"/>
            <a:ext cx="677288" cy="17472"/>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37" name="Connettore 2 36">
            <a:extLst>
              <a:ext uri="{FF2B5EF4-FFF2-40B4-BE49-F238E27FC236}">
                <a16:creationId xmlns:a16="http://schemas.microsoft.com/office/drawing/2014/main" id="{EE9F0029-EBC2-45E1-9927-FD2C68CF470A}"/>
              </a:ext>
            </a:extLst>
          </p:cNvPr>
          <p:cNvCxnSpPr>
            <a:cxnSpLocks/>
          </p:cNvCxnSpPr>
          <p:nvPr/>
        </p:nvCxnSpPr>
        <p:spPr bwMode="auto">
          <a:xfrm flipH="1" flipV="1">
            <a:off x="2955553" y="2049491"/>
            <a:ext cx="682812" cy="619320"/>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845912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algn="ctr"/>
            <a:r>
              <a:rPr lang="it-IT" sz="3500" dirty="0"/>
              <a:t>Trattamento con esche alimentari per </a:t>
            </a:r>
            <a:r>
              <a:rPr lang="it-IT" sz="3500" i="1" dirty="0" err="1"/>
              <a:t>Reticulitermes</a:t>
            </a:r>
            <a:r>
              <a:rPr lang="it-IT" sz="3500" i="1" dirty="0"/>
              <a:t> </a:t>
            </a:r>
            <a:r>
              <a:rPr lang="it-IT" sz="3500" i="1" dirty="0" err="1"/>
              <a:t>lucifugus</a:t>
            </a:r>
            <a:endParaRPr lang="it-IT" sz="3500" i="1" dirty="0"/>
          </a:p>
        </p:txBody>
      </p:sp>
      <p:sp>
        <p:nvSpPr>
          <p:cNvPr id="5" name="Rectangle 2">
            <a:extLst>
              <a:ext uri="{FF2B5EF4-FFF2-40B4-BE49-F238E27FC236}">
                <a16:creationId xmlns:a16="http://schemas.microsoft.com/office/drawing/2014/main" id="{ED5C8B97-850E-4B61-90A1-3BA499DC5854}"/>
              </a:ext>
            </a:extLst>
          </p:cNvPr>
          <p:cNvSpPr txBox="1">
            <a:spLocks noChangeArrowheads="1"/>
          </p:cNvSpPr>
          <p:nvPr/>
        </p:nvSpPr>
        <p:spPr bwMode="auto">
          <a:xfrm>
            <a:off x="533400" y="1628800"/>
            <a:ext cx="8077200" cy="273630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marL="457200" indent="-457200">
              <a:buFont typeface="Arial" panose="020B0604020202020204" pitchFamily="34" charset="0"/>
              <a:buChar char="•"/>
            </a:pPr>
            <a:r>
              <a:rPr lang="it-IT" sz="3500" kern="0" dirty="0"/>
              <a:t>INSTALLAZIONE </a:t>
            </a:r>
          </a:p>
          <a:p>
            <a:pPr marL="457200" indent="-457200">
              <a:buFont typeface="Arial" panose="020B0604020202020204" pitchFamily="34" charset="0"/>
              <a:buChar char="•"/>
            </a:pPr>
            <a:r>
              <a:rPr lang="it-IT" sz="3500" kern="0" dirty="0"/>
              <a:t>INTERCETTAZIONE</a:t>
            </a:r>
          </a:p>
          <a:p>
            <a:pPr marL="457200" indent="-457200">
              <a:buFont typeface="Arial" panose="020B0604020202020204" pitchFamily="34" charset="0"/>
              <a:buChar char="•"/>
            </a:pPr>
            <a:r>
              <a:rPr lang="it-IT" sz="3500" u="sng" kern="0" dirty="0"/>
              <a:t>ELIMINAZIONE: </a:t>
            </a:r>
            <a:r>
              <a:rPr lang="it-IT" sz="3200" u="sng" kern="0" dirty="0"/>
              <a:t>se anche nelle postazioni sotterranee si osserva la presenza delle termiti sugli intercettori, si colloca il prodotto</a:t>
            </a:r>
          </a:p>
          <a:p>
            <a:pPr algn="just"/>
            <a:r>
              <a:rPr lang="it-IT" sz="2400" i="1" kern="0" dirty="0"/>
              <a:t>Posso dichiarare l’eliminazione della colonia se durante la stagione estiva non si evidenzia consumo di prodotto </a:t>
            </a:r>
            <a:r>
              <a:rPr lang="it-IT" sz="2400" b="1" i="1" u="sng" kern="0" dirty="0"/>
              <a:t>(per almeno 3 controlli)</a:t>
            </a:r>
            <a:endParaRPr lang="it-IT" sz="2400" i="1" kern="0" dirty="0"/>
          </a:p>
        </p:txBody>
      </p:sp>
    </p:spTree>
    <p:extLst>
      <p:ext uri="{BB962C8B-B14F-4D97-AF65-F5344CB8AC3E}">
        <p14:creationId xmlns:p14="http://schemas.microsoft.com/office/powerpoint/2010/main" val="2200927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51520" y="260648"/>
            <a:ext cx="8640960" cy="62646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gn="ctr"/>
            <a:r>
              <a:rPr lang="it-IT" sz="3200" b="1" kern="0" dirty="0"/>
              <a:t>Segni di efficacia del prodotto</a:t>
            </a:r>
          </a:p>
          <a:p>
            <a:pPr marL="342900" lvl="0" indent="-342900">
              <a:lnSpc>
                <a:spcPct val="95000"/>
              </a:lnSpc>
              <a:spcBef>
                <a:spcPts val="1300"/>
              </a:spcBef>
              <a:spcAft>
                <a:spcPts val="600"/>
              </a:spcAft>
              <a:buFont typeface="Wingdings" charset="2"/>
              <a:buChar char="ü"/>
            </a:pPr>
            <a:r>
              <a:rPr lang="it-IT" sz="2000" b="1" dirty="0">
                <a:ea typeface="ＭＳ Ｐゴシック" charset="0"/>
                <a:cs typeface="Arial"/>
              </a:rPr>
              <a:t>Addome di colore bianco – </a:t>
            </a:r>
            <a:r>
              <a:rPr lang="it-IT" sz="2000" dirty="0">
                <a:ea typeface="ＭＳ Ｐゴシック" charset="0"/>
                <a:cs typeface="Arial"/>
              </a:rPr>
              <a:t>L’esoscheletro semitrasparente permette di vedere il materiale presente nell’intestino, che se bianco, identifica il consumo di esca</a:t>
            </a:r>
          </a:p>
          <a:p>
            <a:pPr marL="342900" lvl="0" indent="-342900">
              <a:lnSpc>
                <a:spcPct val="95000"/>
              </a:lnSpc>
              <a:spcBef>
                <a:spcPts val="1300"/>
              </a:spcBef>
              <a:spcAft>
                <a:spcPts val="600"/>
              </a:spcAft>
              <a:buFont typeface="Wingdings" charset="2"/>
              <a:buChar char="ü"/>
            </a:pPr>
            <a:r>
              <a:rPr lang="it-IT" sz="2000" b="1" dirty="0">
                <a:ea typeface="ＭＳ Ｐゴシック" charset="0"/>
                <a:cs typeface="Arial"/>
              </a:rPr>
              <a:t>Cambiamento delle abitudini – </a:t>
            </a:r>
            <a:r>
              <a:rPr lang="it-IT" sz="2000" dirty="0">
                <a:ea typeface="ＭＳ Ｐゴシック" charset="0"/>
                <a:cs typeface="Arial"/>
              </a:rPr>
              <a:t>I soldati presenti nelle postazioni alla ricerca di cibo indicano una forte riduzione dell’attività delle operaie</a:t>
            </a:r>
          </a:p>
          <a:p>
            <a:pPr lvl="0">
              <a:lnSpc>
                <a:spcPct val="95000"/>
              </a:lnSpc>
              <a:spcBef>
                <a:spcPts val="1300"/>
              </a:spcBef>
              <a:spcAft>
                <a:spcPts val="600"/>
              </a:spcAft>
            </a:pPr>
            <a:endParaRPr lang="it-IT" sz="2000" dirty="0">
              <a:latin typeface="Arial"/>
              <a:ea typeface="ＭＳ Ｐゴシック" charset="0"/>
              <a:cs typeface="Arial"/>
            </a:endParaRPr>
          </a:p>
          <a:p>
            <a:pPr lvl="0">
              <a:lnSpc>
                <a:spcPct val="95000"/>
              </a:lnSpc>
              <a:spcBef>
                <a:spcPts val="1300"/>
              </a:spcBef>
              <a:spcAft>
                <a:spcPts val="600"/>
              </a:spcAft>
            </a:pPr>
            <a:endParaRPr lang="it-IT" sz="2000" dirty="0">
              <a:latin typeface="Arial"/>
              <a:ea typeface="ＭＳ Ｐゴシック" charset="0"/>
              <a:cs typeface="Arial"/>
            </a:endParaRPr>
          </a:p>
          <a:p>
            <a:pPr lvl="0">
              <a:lnSpc>
                <a:spcPct val="95000"/>
              </a:lnSpc>
              <a:spcBef>
                <a:spcPts val="1300"/>
              </a:spcBef>
              <a:spcAft>
                <a:spcPts val="600"/>
              </a:spcAft>
            </a:pPr>
            <a:endParaRPr lang="it-IT" sz="2000" dirty="0">
              <a:latin typeface="Arial"/>
              <a:ea typeface="ＭＳ Ｐゴシック" charset="0"/>
              <a:cs typeface="Arial"/>
            </a:endParaRPr>
          </a:p>
          <a:p>
            <a:pPr marL="342900" lvl="0" indent="-342900">
              <a:lnSpc>
                <a:spcPct val="95000"/>
              </a:lnSpc>
              <a:spcBef>
                <a:spcPts val="1300"/>
              </a:spcBef>
              <a:spcAft>
                <a:spcPts val="600"/>
              </a:spcAft>
              <a:buFont typeface="Wingdings" charset="2"/>
              <a:buChar char="ü"/>
            </a:pPr>
            <a:r>
              <a:rPr lang="it-IT" sz="2000" b="1" dirty="0">
                <a:ea typeface="ＭＳ Ｐゴシック" charset="0"/>
                <a:cs typeface="Arial"/>
              </a:rPr>
              <a:t>Presenza di acari – </a:t>
            </a:r>
            <a:r>
              <a:rPr lang="it-IT" sz="2000" dirty="0">
                <a:ea typeface="ＭＳ Ｐゴシック" charset="0"/>
                <a:cs typeface="Arial"/>
              </a:rPr>
              <a:t>quando la colonia si indebolisce sugli individui</a:t>
            </a:r>
            <a:br>
              <a:rPr lang="it-IT" sz="2000" dirty="0">
                <a:ea typeface="ＭＳ Ｐゴシック" charset="0"/>
                <a:cs typeface="Arial"/>
              </a:rPr>
            </a:br>
            <a:r>
              <a:rPr lang="it-IT" sz="2000" dirty="0">
                <a:ea typeface="ＭＳ Ｐゴシック" charset="0"/>
                <a:cs typeface="Arial"/>
              </a:rPr>
              <a:t>compaiono acari parassiti, generalmente rossi. (Visibili solo al microscopio)</a:t>
            </a:r>
          </a:p>
          <a:p>
            <a:pPr algn="ctr"/>
            <a:endParaRPr lang="it-IT" kern="0" dirty="0"/>
          </a:p>
        </p:txBody>
      </p:sp>
      <p:pic>
        <p:nvPicPr>
          <p:cNvPr id="5" name="Immagine 4"/>
          <p:cNvPicPr>
            <a:picLocks noChangeAspect="1"/>
          </p:cNvPicPr>
          <p:nvPr/>
        </p:nvPicPr>
        <p:blipFill rotWithShape="1">
          <a:blip r:embed="rId3"/>
          <a:srcRect l="1" t="14185" r="55938"/>
          <a:stretch/>
        </p:blipFill>
        <p:spPr>
          <a:xfrm>
            <a:off x="3563888" y="4803768"/>
            <a:ext cx="1796648" cy="1464676"/>
          </a:xfrm>
          <a:prstGeom prst="rect">
            <a:avLst/>
          </a:prstGeom>
        </p:spPr>
      </p:pic>
      <p:pic>
        <p:nvPicPr>
          <p:cNvPr id="6" name="Picture 4" descr="ANd9GcQuhix11pvqM-x7BYBIETULAAiGaHaStnJdUpRTTEGeBikaTZPUMw">
            <a:hlinkClick r:id="rId4"/>
          </p:cNvPr>
          <p:cNvPicPr>
            <a:picLocks noChangeAspect="1" noChangeArrowheads="1"/>
          </p:cNvPicPr>
          <p:nvPr/>
        </p:nvPicPr>
        <p:blipFill>
          <a:blip r:embed="rId5"/>
          <a:srcRect/>
          <a:stretch>
            <a:fillRect/>
          </a:stretch>
        </p:blipFill>
        <p:spPr bwMode="auto">
          <a:xfrm>
            <a:off x="3495432" y="2420888"/>
            <a:ext cx="1865104" cy="1659508"/>
          </a:xfrm>
          <a:prstGeom prst="rect">
            <a:avLst/>
          </a:prstGeom>
          <a:noFill/>
        </p:spPr>
      </p:pic>
    </p:spTree>
    <p:extLst>
      <p:ext uri="{BB962C8B-B14F-4D97-AF65-F5344CB8AC3E}">
        <p14:creationId xmlns:p14="http://schemas.microsoft.com/office/powerpoint/2010/main" val="4076841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251520" y="457200"/>
            <a:ext cx="8640960" cy="1100138"/>
          </a:xfrm>
        </p:spPr>
        <p:txBody>
          <a:bodyPr/>
          <a:lstStyle/>
          <a:p>
            <a:r>
              <a:rPr lang="it-IT" sz="2800" dirty="0"/>
              <a:t>I trattamenti di disinfestazione da</a:t>
            </a:r>
            <a:r>
              <a:rPr lang="it-IT" sz="2800" b="1" u="sng" dirty="0"/>
              <a:t> termiti del legno secco</a:t>
            </a:r>
            <a:r>
              <a:rPr lang="it-IT" sz="2800" dirty="0"/>
              <a:t> (</a:t>
            </a:r>
            <a:r>
              <a:rPr lang="it-IT" sz="2800" i="1" dirty="0" err="1"/>
              <a:t>Kalotermes</a:t>
            </a:r>
            <a:r>
              <a:rPr lang="it-IT" sz="2800" i="1" dirty="0"/>
              <a:t> </a:t>
            </a:r>
            <a:r>
              <a:rPr lang="it-IT" sz="2800" i="1" dirty="0" err="1"/>
              <a:t>flavicollis</a:t>
            </a:r>
            <a:r>
              <a:rPr lang="it-IT" sz="2800" i="1" dirty="0"/>
              <a:t>, </a:t>
            </a:r>
            <a:r>
              <a:rPr lang="it-IT" sz="2800" i="1" dirty="0" err="1"/>
              <a:t>Cryptotermes</a:t>
            </a:r>
            <a:r>
              <a:rPr lang="it-IT" sz="2800" i="1" dirty="0"/>
              <a:t> </a:t>
            </a:r>
            <a:r>
              <a:rPr lang="it-IT" sz="2800" i="1" dirty="0" err="1"/>
              <a:t>brevis</a:t>
            </a:r>
            <a:r>
              <a:rPr lang="it-IT" sz="2800" dirty="0"/>
              <a:t>)</a:t>
            </a:r>
          </a:p>
        </p:txBody>
      </p:sp>
      <p:sp>
        <p:nvSpPr>
          <p:cNvPr id="77826" name="Rectangle 3"/>
          <p:cNvSpPr>
            <a:spLocks noGrp="1" noChangeArrowheads="1"/>
          </p:cNvSpPr>
          <p:nvPr>
            <p:ph type="body" idx="1"/>
          </p:nvPr>
        </p:nvSpPr>
        <p:spPr>
          <a:xfrm>
            <a:off x="251520" y="1557338"/>
            <a:ext cx="8640960" cy="4005262"/>
          </a:xfrm>
        </p:spPr>
        <p:txBody>
          <a:bodyPr/>
          <a:lstStyle/>
          <a:p>
            <a:pPr>
              <a:buFont typeface="Arial" panose="020B0604020202020204" pitchFamily="34" charset="0"/>
              <a:buChar char="•"/>
            </a:pPr>
            <a:r>
              <a:rPr lang="it-IT" sz="2000" dirty="0">
                <a:solidFill>
                  <a:srgbClr val="0D2B88"/>
                </a:solidFill>
                <a:latin typeface="+mj-lt"/>
              </a:rPr>
              <a:t>irrorazione </a:t>
            </a:r>
          </a:p>
          <a:p>
            <a:pPr>
              <a:buFont typeface="Arial" panose="020B0604020202020204" pitchFamily="34" charset="0"/>
              <a:buChar char="•"/>
            </a:pPr>
            <a:r>
              <a:rPr lang="it-IT" sz="2000" dirty="0">
                <a:solidFill>
                  <a:srgbClr val="0D2B88"/>
                </a:solidFill>
                <a:latin typeface="+mj-lt"/>
              </a:rPr>
              <a:t>mezzi fisici (atmosfere controllate)</a:t>
            </a:r>
          </a:p>
        </p:txBody>
      </p:sp>
      <p:pic>
        <p:nvPicPr>
          <p:cNvPr id="77827" name="Picture 4"/>
          <p:cNvPicPr>
            <a:picLocks noChangeAspect="1" noChangeArrowheads="1"/>
          </p:cNvPicPr>
          <p:nvPr/>
        </p:nvPicPr>
        <p:blipFill>
          <a:blip r:embed="rId3"/>
          <a:srcRect/>
          <a:stretch>
            <a:fillRect/>
          </a:stretch>
        </p:blipFill>
        <p:spPr bwMode="auto">
          <a:xfrm>
            <a:off x="2555776" y="2780928"/>
            <a:ext cx="3964049" cy="285462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CBA4C4-495A-48A6-B453-406F863EA90C}"/>
              </a:ext>
            </a:extLst>
          </p:cNvPr>
          <p:cNvSpPr>
            <a:spLocks noGrp="1"/>
          </p:cNvSpPr>
          <p:nvPr>
            <p:ph sz="half" idx="2"/>
          </p:nvPr>
        </p:nvSpPr>
        <p:spPr>
          <a:xfrm>
            <a:off x="4842031" y="1041834"/>
            <a:ext cx="3029219" cy="4439394"/>
          </a:xfrm>
        </p:spPr>
        <p:txBody>
          <a:bodyPr wrap="square" anchor="t">
            <a:normAutofit fontScale="92500" lnSpcReduction="20000"/>
          </a:bodyPr>
          <a:lstStyle/>
          <a:p>
            <a:pPr marL="0" indent="0" algn="ctr">
              <a:lnSpc>
                <a:spcPct val="90000"/>
              </a:lnSpc>
              <a:buNone/>
            </a:pPr>
            <a:r>
              <a:rPr lang="it-IT" sz="1650" b="1" dirty="0"/>
              <a:t>MONITORAGGIO TERMITI IN AWR</a:t>
            </a:r>
          </a:p>
          <a:p>
            <a:pPr marL="0" indent="0" algn="ctr">
              <a:lnSpc>
                <a:spcPct val="90000"/>
              </a:lnSpc>
              <a:buNone/>
            </a:pPr>
            <a:r>
              <a:rPr lang="it-IT" sz="1800" b="1" dirty="0">
                <a:latin typeface="Arial" panose="020B0604020202020204" pitchFamily="34" charset="0"/>
              </a:rPr>
              <a:t>1 </a:t>
            </a:r>
            <a:r>
              <a:rPr lang="it-IT" sz="1800" b="1" dirty="0">
                <a:latin typeface="Arial,Bold"/>
              </a:rPr>
              <a:t>Installazione</a:t>
            </a:r>
            <a:endParaRPr lang="it-IT" sz="1650" b="1" dirty="0"/>
          </a:p>
          <a:p>
            <a:pPr marL="0" indent="0" algn="ctr">
              <a:lnSpc>
                <a:spcPct val="90000"/>
              </a:lnSpc>
              <a:buNone/>
            </a:pPr>
            <a:endParaRPr lang="it-IT" sz="1350" b="1" dirty="0"/>
          </a:p>
          <a:p>
            <a:pPr algn="l"/>
            <a:r>
              <a:rPr lang="it-IT" sz="1800" dirty="0">
                <a:latin typeface="TimesNewRoman"/>
              </a:rPr>
              <a:t>Per installare le postazioni per le termiti è necessario seguire le stesse</a:t>
            </a:r>
          </a:p>
          <a:p>
            <a:pPr algn="l"/>
            <a:r>
              <a:rPr lang="it-IT" sz="1800" dirty="0">
                <a:latin typeface="TimesNewRoman"/>
              </a:rPr>
              <a:t>indicazioni per una qualsiasi postazione.</a:t>
            </a:r>
          </a:p>
          <a:p>
            <a:pPr algn="l"/>
            <a:r>
              <a:rPr lang="it-IT" sz="1800" dirty="0">
                <a:latin typeface="TimesNewRoman"/>
              </a:rPr>
              <a:t>E’ necessario scansionare il </a:t>
            </a:r>
            <a:r>
              <a:rPr lang="it-IT" sz="1800" dirty="0" err="1">
                <a:latin typeface="TimesNewRoman"/>
              </a:rPr>
              <a:t>QRcode</a:t>
            </a:r>
            <a:r>
              <a:rPr lang="it-IT" sz="1800" dirty="0">
                <a:latin typeface="TimesNewRoman"/>
              </a:rPr>
              <a:t> utilizzato, scegliere il Tipo</a:t>
            </a:r>
          </a:p>
          <a:p>
            <a:pPr algn="l"/>
            <a:r>
              <a:rPr lang="it-IT" sz="1800" dirty="0">
                <a:latin typeface="TimesNewRoman"/>
              </a:rPr>
              <a:t>Postazione: Termiti; selezionare l’Area (per le termiti la divisione sarà tra aree esterne e aree interne) ed inserire il numero della postazione.</a:t>
            </a:r>
          </a:p>
          <a:p>
            <a:pPr algn="l"/>
            <a:r>
              <a:rPr lang="it-IT" sz="1800" dirty="0">
                <a:latin typeface="TimesNewRoman"/>
              </a:rPr>
              <a:t>Quindi si dovrà premere il pulsante NUOVO in basso.</a:t>
            </a:r>
            <a:endParaRPr lang="it-IT" sz="1350" dirty="0"/>
          </a:p>
          <a:p>
            <a:pPr marL="0" indent="0" algn="just">
              <a:lnSpc>
                <a:spcPct val="90000"/>
              </a:lnSpc>
              <a:buNone/>
            </a:pPr>
            <a:endParaRPr lang="it-IT" sz="1350" dirty="0"/>
          </a:p>
          <a:p>
            <a:pPr marL="0" indent="0" algn="just">
              <a:lnSpc>
                <a:spcPct val="90000"/>
              </a:lnSpc>
              <a:buNone/>
            </a:pPr>
            <a:endParaRPr lang="it-IT" sz="1350" dirty="0"/>
          </a:p>
          <a:p>
            <a:pPr marL="0" indent="0">
              <a:lnSpc>
                <a:spcPct val="90000"/>
              </a:lnSpc>
              <a:buNone/>
            </a:pPr>
            <a:endParaRPr lang="it-IT" sz="1350" dirty="0"/>
          </a:p>
          <a:p>
            <a:pPr marL="0" indent="0">
              <a:lnSpc>
                <a:spcPct val="90000"/>
              </a:lnSpc>
              <a:buNone/>
            </a:pPr>
            <a:endParaRPr lang="it-IT" sz="1350" dirty="0"/>
          </a:p>
          <a:p>
            <a:pPr marL="0" indent="0">
              <a:lnSpc>
                <a:spcPct val="90000"/>
              </a:lnSpc>
              <a:buNone/>
            </a:pPr>
            <a:endParaRPr lang="it-IT" sz="1350" dirty="0"/>
          </a:p>
        </p:txBody>
      </p:sp>
      <p:pic>
        <p:nvPicPr>
          <p:cNvPr id="4" name="Immagine 3">
            <a:extLst>
              <a:ext uri="{FF2B5EF4-FFF2-40B4-BE49-F238E27FC236}">
                <a16:creationId xmlns:a16="http://schemas.microsoft.com/office/drawing/2014/main" id="{FE4F21DA-200E-4273-B4C2-7E6EDB32D899}"/>
              </a:ext>
            </a:extLst>
          </p:cNvPr>
          <p:cNvPicPr>
            <a:picLocks noChangeAspect="1"/>
          </p:cNvPicPr>
          <p:nvPr/>
        </p:nvPicPr>
        <p:blipFill>
          <a:blip r:embed="rId3"/>
          <a:stretch>
            <a:fillRect/>
          </a:stretch>
        </p:blipFill>
        <p:spPr>
          <a:xfrm>
            <a:off x="708395" y="1830803"/>
            <a:ext cx="3137533" cy="2841210"/>
          </a:xfrm>
          <a:prstGeom prst="rect">
            <a:avLst/>
          </a:prstGeom>
        </p:spPr>
      </p:pic>
      <p:pic>
        <p:nvPicPr>
          <p:cNvPr id="6" name="Immagine 5">
            <a:extLst>
              <a:ext uri="{FF2B5EF4-FFF2-40B4-BE49-F238E27FC236}">
                <a16:creationId xmlns:a16="http://schemas.microsoft.com/office/drawing/2014/main" id="{A8179486-177D-4307-8605-80A1A7EAB912}"/>
              </a:ext>
            </a:extLst>
          </p:cNvPr>
          <p:cNvPicPr>
            <a:picLocks noChangeAspect="1"/>
          </p:cNvPicPr>
          <p:nvPr/>
        </p:nvPicPr>
        <p:blipFill>
          <a:blip r:embed="rId4"/>
          <a:stretch>
            <a:fillRect/>
          </a:stretch>
        </p:blipFill>
        <p:spPr>
          <a:xfrm>
            <a:off x="708394" y="4705730"/>
            <a:ext cx="3137533" cy="435769"/>
          </a:xfrm>
          <a:prstGeom prst="rect">
            <a:avLst/>
          </a:prstGeom>
        </p:spPr>
      </p:pic>
      <p:sp>
        <p:nvSpPr>
          <p:cNvPr id="10" name="Rettangolo 9">
            <a:extLst>
              <a:ext uri="{FF2B5EF4-FFF2-40B4-BE49-F238E27FC236}">
                <a16:creationId xmlns:a16="http://schemas.microsoft.com/office/drawing/2014/main" id="{77D4948C-B2F5-4929-B637-18B2CD9B8DAE}"/>
              </a:ext>
            </a:extLst>
          </p:cNvPr>
          <p:cNvSpPr/>
          <p:nvPr/>
        </p:nvSpPr>
        <p:spPr>
          <a:xfrm>
            <a:off x="758402" y="2300288"/>
            <a:ext cx="841799" cy="292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EBCDEA39-9288-4FEC-AD5E-FD7D0F5DA2D6}"/>
              </a:ext>
            </a:extLst>
          </p:cNvPr>
          <p:cNvSpPr/>
          <p:nvPr/>
        </p:nvSpPr>
        <p:spPr>
          <a:xfrm>
            <a:off x="1762809" y="4729542"/>
            <a:ext cx="1028700" cy="435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A09B870D-392F-45A5-9E8F-38A43DC67A62}"/>
              </a:ext>
            </a:extLst>
          </p:cNvPr>
          <p:cNvSpPr/>
          <p:nvPr/>
        </p:nvSpPr>
        <p:spPr>
          <a:xfrm>
            <a:off x="1485900" y="3086480"/>
            <a:ext cx="1614488" cy="435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04008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CBA4C4-495A-48A6-B453-406F863EA90C}"/>
              </a:ext>
            </a:extLst>
          </p:cNvPr>
          <p:cNvSpPr>
            <a:spLocks noGrp="1"/>
          </p:cNvSpPr>
          <p:nvPr>
            <p:ph sz="half" idx="2"/>
          </p:nvPr>
        </p:nvSpPr>
        <p:spPr>
          <a:xfrm>
            <a:off x="4842031" y="1041834"/>
            <a:ext cx="3029219" cy="4439394"/>
          </a:xfrm>
        </p:spPr>
        <p:txBody>
          <a:bodyPr wrap="square" anchor="t">
            <a:normAutofit/>
          </a:bodyPr>
          <a:lstStyle/>
          <a:p>
            <a:pPr marL="0" indent="0" algn="ctr">
              <a:lnSpc>
                <a:spcPct val="90000"/>
              </a:lnSpc>
              <a:buNone/>
            </a:pPr>
            <a:r>
              <a:rPr lang="it-IT" sz="1650" b="1" dirty="0"/>
              <a:t>MONITORAGGIO TERMITI IN AWR</a:t>
            </a:r>
          </a:p>
          <a:p>
            <a:pPr marL="0" indent="0" algn="ctr">
              <a:lnSpc>
                <a:spcPct val="90000"/>
              </a:lnSpc>
              <a:buNone/>
            </a:pPr>
            <a:r>
              <a:rPr lang="it-IT" sz="1800" b="1" dirty="0">
                <a:latin typeface="Arial" panose="020B0604020202020204" pitchFamily="34" charset="0"/>
              </a:rPr>
              <a:t>1 </a:t>
            </a:r>
            <a:r>
              <a:rPr lang="it-IT" sz="1800" b="1" dirty="0">
                <a:latin typeface="Arial,Bold"/>
              </a:rPr>
              <a:t>Installazione</a:t>
            </a:r>
            <a:endParaRPr lang="it-IT" sz="1650" b="1" dirty="0"/>
          </a:p>
          <a:p>
            <a:pPr marL="0" indent="0" algn="ctr">
              <a:lnSpc>
                <a:spcPct val="90000"/>
              </a:lnSpc>
              <a:buNone/>
            </a:pPr>
            <a:endParaRPr lang="it-IT" sz="1350" b="1" dirty="0"/>
          </a:p>
          <a:p>
            <a:pPr algn="l"/>
            <a:r>
              <a:rPr lang="it-IT" sz="1800" dirty="0">
                <a:latin typeface="TimesNewRoman"/>
              </a:rPr>
              <a:t>Nella schermata successiva dovranno essere inserite le coordinate nel</a:t>
            </a:r>
          </a:p>
          <a:p>
            <a:pPr algn="l"/>
            <a:r>
              <a:rPr lang="it-IT" sz="1800" dirty="0">
                <a:latin typeface="TimesNewRoman"/>
              </a:rPr>
              <a:t>caso in cui sia stata caricata la planimetria sul sistema. In caso contrario</a:t>
            </a:r>
          </a:p>
          <a:p>
            <a:pPr algn="l"/>
            <a:r>
              <a:rPr lang="it-IT" sz="1800" dirty="0">
                <a:latin typeface="TimesNewRoman"/>
              </a:rPr>
              <a:t>le coordinate dovranno essere lasciate a zero (0,00).</a:t>
            </a:r>
          </a:p>
          <a:p>
            <a:pPr algn="l"/>
            <a:r>
              <a:rPr lang="it-IT" sz="1800" dirty="0">
                <a:latin typeface="TimesNewRoman"/>
              </a:rPr>
              <a:t>Conviene sempre controllare che l’area indicata in alto sia quella corretta.</a:t>
            </a:r>
          </a:p>
          <a:p>
            <a:pPr marL="0" indent="0" algn="just">
              <a:lnSpc>
                <a:spcPct val="90000"/>
              </a:lnSpc>
              <a:buNone/>
            </a:pPr>
            <a:endParaRPr lang="it-IT" sz="1350" dirty="0"/>
          </a:p>
          <a:p>
            <a:pPr marL="0" indent="0">
              <a:lnSpc>
                <a:spcPct val="90000"/>
              </a:lnSpc>
              <a:buNone/>
            </a:pPr>
            <a:endParaRPr lang="it-IT" sz="1350" dirty="0"/>
          </a:p>
          <a:p>
            <a:pPr marL="0" indent="0">
              <a:lnSpc>
                <a:spcPct val="90000"/>
              </a:lnSpc>
              <a:buNone/>
            </a:pPr>
            <a:endParaRPr lang="it-IT" sz="1350" dirty="0"/>
          </a:p>
          <a:p>
            <a:pPr marL="0" indent="0">
              <a:lnSpc>
                <a:spcPct val="90000"/>
              </a:lnSpc>
              <a:buNone/>
            </a:pPr>
            <a:endParaRPr lang="it-IT" sz="1350" dirty="0"/>
          </a:p>
        </p:txBody>
      </p:sp>
      <p:pic>
        <p:nvPicPr>
          <p:cNvPr id="5" name="Immagine 4">
            <a:extLst>
              <a:ext uri="{FF2B5EF4-FFF2-40B4-BE49-F238E27FC236}">
                <a16:creationId xmlns:a16="http://schemas.microsoft.com/office/drawing/2014/main" id="{8B5D6404-123E-4259-B925-E46F91FCEADE}"/>
              </a:ext>
            </a:extLst>
          </p:cNvPr>
          <p:cNvPicPr>
            <a:picLocks noChangeAspect="1"/>
          </p:cNvPicPr>
          <p:nvPr/>
        </p:nvPicPr>
        <p:blipFill>
          <a:blip r:embed="rId3"/>
          <a:stretch>
            <a:fillRect/>
          </a:stretch>
        </p:blipFill>
        <p:spPr>
          <a:xfrm>
            <a:off x="873000" y="1750219"/>
            <a:ext cx="3108301" cy="2400300"/>
          </a:xfrm>
          <a:prstGeom prst="rect">
            <a:avLst/>
          </a:prstGeom>
        </p:spPr>
      </p:pic>
      <p:sp>
        <p:nvSpPr>
          <p:cNvPr id="7" name="Rettangolo 6">
            <a:extLst>
              <a:ext uri="{FF2B5EF4-FFF2-40B4-BE49-F238E27FC236}">
                <a16:creationId xmlns:a16="http://schemas.microsoft.com/office/drawing/2014/main" id="{9A545B6E-3FFB-4CBF-9BD8-456D18AEEB54}"/>
              </a:ext>
            </a:extLst>
          </p:cNvPr>
          <p:cNvSpPr/>
          <p:nvPr/>
        </p:nvSpPr>
        <p:spPr>
          <a:xfrm>
            <a:off x="872999" y="2514601"/>
            <a:ext cx="1028700" cy="435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37641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CBA4C4-495A-48A6-B453-406F863EA90C}"/>
              </a:ext>
            </a:extLst>
          </p:cNvPr>
          <p:cNvSpPr>
            <a:spLocks noGrp="1"/>
          </p:cNvSpPr>
          <p:nvPr>
            <p:ph sz="half" idx="2"/>
          </p:nvPr>
        </p:nvSpPr>
        <p:spPr>
          <a:xfrm>
            <a:off x="4842031" y="1041834"/>
            <a:ext cx="3029219" cy="4439394"/>
          </a:xfrm>
        </p:spPr>
        <p:txBody>
          <a:bodyPr wrap="square" anchor="t">
            <a:normAutofit/>
          </a:bodyPr>
          <a:lstStyle/>
          <a:p>
            <a:pPr marL="0" indent="0" algn="ctr">
              <a:lnSpc>
                <a:spcPct val="90000"/>
              </a:lnSpc>
              <a:buNone/>
            </a:pPr>
            <a:r>
              <a:rPr lang="it-IT" sz="1650" b="1" dirty="0"/>
              <a:t>MONITORAGGIO TERMITI IN AWR</a:t>
            </a:r>
          </a:p>
          <a:p>
            <a:pPr marL="0" indent="0" algn="ctr">
              <a:lnSpc>
                <a:spcPct val="90000"/>
              </a:lnSpc>
              <a:buNone/>
            </a:pPr>
            <a:r>
              <a:rPr lang="it-IT" sz="1800" b="1" dirty="0">
                <a:latin typeface="Arial" panose="020B0604020202020204" pitchFamily="34" charset="0"/>
              </a:rPr>
              <a:t>1 </a:t>
            </a:r>
            <a:r>
              <a:rPr lang="it-IT" sz="1800" b="1" dirty="0">
                <a:latin typeface="Arial,Bold"/>
              </a:rPr>
              <a:t>Installazione</a:t>
            </a:r>
            <a:endParaRPr lang="it-IT" sz="1650" b="1" dirty="0"/>
          </a:p>
          <a:p>
            <a:pPr marL="0" indent="0" algn="ctr">
              <a:lnSpc>
                <a:spcPct val="90000"/>
              </a:lnSpc>
              <a:buNone/>
            </a:pPr>
            <a:endParaRPr lang="it-IT" sz="1350" b="1" dirty="0"/>
          </a:p>
          <a:p>
            <a:pPr algn="l"/>
            <a:r>
              <a:rPr lang="it-IT" sz="1800" dirty="0">
                <a:latin typeface="TimesNewRoman"/>
              </a:rPr>
              <a:t>Nella schermata successiva dovranno vengono inseriti i materiali utilizzati per postazione. In questo caso si tratta di una postazione esterna, per cui sono stati inseriti i 6 intercettori, la postazione per suono naturale ed il coperchio.</a:t>
            </a:r>
            <a:endParaRPr lang="it-IT" sz="1350" dirty="0"/>
          </a:p>
          <a:p>
            <a:pPr marL="0" indent="0">
              <a:lnSpc>
                <a:spcPct val="90000"/>
              </a:lnSpc>
              <a:buNone/>
            </a:pPr>
            <a:endParaRPr lang="it-IT" sz="1350" dirty="0"/>
          </a:p>
          <a:p>
            <a:pPr marL="0" indent="0">
              <a:lnSpc>
                <a:spcPct val="90000"/>
              </a:lnSpc>
              <a:buNone/>
            </a:pPr>
            <a:endParaRPr lang="it-IT" sz="1350" dirty="0"/>
          </a:p>
          <a:p>
            <a:pPr marL="0" indent="0">
              <a:lnSpc>
                <a:spcPct val="90000"/>
              </a:lnSpc>
              <a:buNone/>
            </a:pPr>
            <a:endParaRPr lang="it-IT" sz="1350" dirty="0"/>
          </a:p>
        </p:txBody>
      </p:sp>
      <p:pic>
        <p:nvPicPr>
          <p:cNvPr id="4" name="Immagine 3">
            <a:extLst>
              <a:ext uri="{FF2B5EF4-FFF2-40B4-BE49-F238E27FC236}">
                <a16:creationId xmlns:a16="http://schemas.microsoft.com/office/drawing/2014/main" id="{EC64C9AF-56B1-4C38-9CB1-8955014CC2E6}"/>
              </a:ext>
            </a:extLst>
          </p:cNvPr>
          <p:cNvPicPr>
            <a:picLocks noChangeAspect="1"/>
          </p:cNvPicPr>
          <p:nvPr/>
        </p:nvPicPr>
        <p:blipFill>
          <a:blip r:embed="rId3"/>
          <a:stretch>
            <a:fillRect/>
          </a:stretch>
        </p:blipFill>
        <p:spPr>
          <a:xfrm>
            <a:off x="665832" y="1349912"/>
            <a:ext cx="3113212" cy="3926107"/>
          </a:xfrm>
          <a:prstGeom prst="rect">
            <a:avLst/>
          </a:prstGeom>
        </p:spPr>
      </p:pic>
      <p:sp>
        <p:nvSpPr>
          <p:cNvPr id="7" name="Rettangolo 6">
            <a:extLst>
              <a:ext uri="{FF2B5EF4-FFF2-40B4-BE49-F238E27FC236}">
                <a16:creationId xmlns:a16="http://schemas.microsoft.com/office/drawing/2014/main" id="{9A545B6E-3FFB-4CBF-9BD8-456D18AEEB54}"/>
              </a:ext>
            </a:extLst>
          </p:cNvPr>
          <p:cNvSpPr/>
          <p:nvPr/>
        </p:nvSpPr>
        <p:spPr>
          <a:xfrm>
            <a:off x="665832" y="2200276"/>
            <a:ext cx="3056062" cy="1700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85874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CBA4C4-495A-48A6-B453-406F863EA90C}"/>
              </a:ext>
            </a:extLst>
          </p:cNvPr>
          <p:cNvSpPr>
            <a:spLocks noGrp="1"/>
          </p:cNvSpPr>
          <p:nvPr>
            <p:ph sz="half" idx="2"/>
          </p:nvPr>
        </p:nvSpPr>
        <p:spPr>
          <a:xfrm>
            <a:off x="1896633" y="3827425"/>
            <a:ext cx="5722144" cy="1864693"/>
          </a:xfrm>
        </p:spPr>
        <p:txBody>
          <a:bodyPr wrap="square" anchor="t">
            <a:normAutofit lnSpcReduction="10000"/>
          </a:bodyPr>
          <a:lstStyle/>
          <a:p>
            <a:pPr marL="0" indent="0" algn="ctr">
              <a:lnSpc>
                <a:spcPct val="90000"/>
              </a:lnSpc>
              <a:buNone/>
            </a:pPr>
            <a:r>
              <a:rPr lang="it-IT" sz="1650" b="1" dirty="0"/>
              <a:t>MONITORAGGIO TERMITI IN AWR</a:t>
            </a:r>
          </a:p>
          <a:p>
            <a:pPr marL="0" indent="0" algn="ctr">
              <a:lnSpc>
                <a:spcPct val="90000"/>
              </a:lnSpc>
              <a:buNone/>
            </a:pPr>
            <a:r>
              <a:rPr lang="it-IT" sz="1800" b="1" dirty="0">
                <a:latin typeface="Arial" panose="020B0604020202020204" pitchFamily="34" charset="0"/>
              </a:rPr>
              <a:t>1 </a:t>
            </a:r>
            <a:r>
              <a:rPr lang="it-IT" sz="1800" b="1" dirty="0">
                <a:latin typeface="Arial,Bold"/>
              </a:rPr>
              <a:t>Installazione</a:t>
            </a:r>
            <a:endParaRPr lang="it-IT" sz="1650" b="1" dirty="0"/>
          </a:p>
          <a:p>
            <a:pPr marL="0" indent="0" algn="ctr">
              <a:lnSpc>
                <a:spcPct val="90000"/>
              </a:lnSpc>
              <a:buNone/>
            </a:pPr>
            <a:endParaRPr lang="it-IT" sz="1350" b="1" dirty="0"/>
          </a:p>
          <a:p>
            <a:pPr algn="l"/>
            <a:r>
              <a:rPr lang="it-IT" sz="1800" dirty="0">
                <a:latin typeface="TimesNewRoman"/>
              </a:rPr>
              <a:t>Nella schermata successiva è necessario utilizzare il campo Posizione Postazione per inserire la descrizione della posizione della postazione. L’indicazione è estremamente importante quando si lavora senza planimetria.</a:t>
            </a:r>
            <a:endParaRPr lang="it-IT" sz="1350" dirty="0"/>
          </a:p>
          <a:p>
            <a:pPr marL="0" indent="0">
              <a:lnSpc>
                <a:spcPct val="90000"/>
              </a:lnSpc>
              <a:buNone/>
            </a:pPr>
            <a:endParaRPr lang="it-IT" sz="1350" dirty="0"/>
          </a:p>
          <a:p>
            <a:pPr marL="0" indent="0">
              <a:lnSpc>
                <a:spcPct val="90000"/>
              </a:lnSpc>
              <a:buNone/>
            </a:pPr>
            <a:endParaRPr lang="it-IT" sz="1350" dirty="0"/>
          </a:p>
        </p:txBody>
      </p:sp>
      <p:pic>
        <p:nvPicPr>
          <p:cNvPr id="5" name="Immagine 4">
            <a:extLst>
              <a:ext uri="{FF2B5EF4-FFF2-40B4-BE49-F238E27FC236}">
                <a16:creationId xmlns:a16="http://schemas.microsoft.com/office/drawing/2014/main" id="{FD68B46B-8A9C-4CF6-9118-444E34C31789}"/>
              </a:ext>
            </a:extLst>
          </p:cNvPr>
          <p:cNvPicPr>
            <a:picLocks noChangeAspect="1"/>
          </p:cNvPicPr>
          <p:nvPr/>
        </p:nvPicPr>
        <p:blipFill>
          <a:blip r:embed="rId3"/>
          <a:stretch>
            <a:fillRect/>
          </a:stretch>
        </p:blipFill>
        <p:spPr>
          <a:xfrm>
            <a:off x="2837533" y="1092821"/>
            <a:ext cx="1983036" cy="2429219"/>
          </a:xfrm>
          <a:prstGeom prst="rect">
            <a:avLst/>
          </a:prstGeom>
        </p:spPr>
      </p:pic>
      <p:pic>
        <p:nvPicPr>
          <p:cNvPr id="8" name="Immagine 7">
            <a:extLst>
              <a:ext uri="{FF2B5EF4-FFF2-40B4-BE49-F238E27FC236}">
                <a16:creationId xmlns:a16="http://schemas.microsoft.com/office/drawing/2014/main" id="{83D86879-2B64-492C-B99E-1E9A5D21B11E}"/>
              </a:ext>
            </a:extLst>
          </p:cNvPr>
          <p:cNvPicPr>
            <a:picLocks noChangeAspect="1"/>
          </p:cNvPicPr>
          <p:nvPr/>
        </p:nvPicPr>
        <p:blipFill>
          <a:blip r:embed="rId4"/>
          <a:stretch>
            <a:fillRect/>
          </a:stretch>
        </p:blipFill>
        <p:spPr>
          <a:xfrm>
            <a:off x="4822001" y="1099965"/>
            <a:ext cx="1983036" cy="2429219"/>
          </a:xfrm>
          <a:prstGeom prst="rect">
            <a:avLst/>
          </a:prstGeom>
        </p:spPr>
      </p:pic>
      <p:sp>
        <p:nvSpPr>
          <p:cNvPr id="7" name="Rettangolo 6">
            <a:extLst>
              <a:ext uri="{FF2B5EF4-FFF2-40B4-BE49-F238E27FC236}">
                <a16:creationId xmlns:a16="http://schemas.microsoft.com/office/drawing/2014/main" id="{9A545B6E-3FFB-4CBF-9BD8-456D18AEEB54}"/>
              </a:ext>
            </a:extLst>
          </p:cNvPr>
          <p:cNvSpPr/>
          <p:nvPr/>
        </p:nvSpPr>
        <p:spPr>
          <a:xfrm>
            <a:off x="2836101" y="2393156"/>
            <a:ext cx="3500405" cy="298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47960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CBA4C4-495A-48A6-B453-406F863EA90C}"/>
              </a:ext>
            </a:extLst>
          </p:cNvPr>
          <p:cNvSpPr>
            <a:spLocks noGrp="1"/>
          </p:cNvSpPr>
          <p:nvPr>
            <p:ph sz="half" idx="2"/>
          </p:nvPr>
        </p:nvSpPr>
        <p:spPr>
          <a:xfrm>
            <a:off x="4774984" y="1377450"/>
            <a:ext cx="3994789" cy="2445745"/>
          </a:xfrm>
        </p:spPr>
        <p:txBody>
          <a:bodyPr wrap="square" anchor="t">
            <a:normAutofit/>
          </a:bodyPr>
          <a:lstStyle/>
          <a:p>
            <a:pPr marL="0" indent="0" algn="ctr">
              <a:lnSpc>
                <a:spcPct val="90000"/>
              </a:lnSpc>
              <a:buNone/>
            </a:pPr>
            <a:r>
              <a:rPr lang="it-IT" sz="1650" b="1" dirty="0"/>
              <a:t>MONITORAGGIO TERMITI IN AWR</a:t>
            </a:r>
          </a:p>
          <a:p>
            <a:pPr marL="0" indent="0" algn="ctr">
              <a:lnSpc>
                <a:spcPct val="90000"/>
              </a:lnSpc>
              <a:buNone/>
            </a:pPr>
            <a:r>
              <a:rPr lang="it-IT" sz="1800" b="1" dirty="0">
                <a:latin typeface="Arial" panose="020B0604020202020204" pitchFamily="34" charset="0"/>
              </a:rPr>
              <a:t>2 </a:t>
            </a:r>
            <a:r>
              <a:rPr lang="it-IT" sz="1800" b="1" dirty="0">
                <a:latin typeface="Arial,Bold"/>
              </a:rPr>
              <a:t>Monitoraggio</a:t>
            </a:r>
            <a:endParaRPr lang="it-IT" sz="1650" b="1" dirty="0"/>
          </a:p>
          <a:p>
            <a:pPr marL="0" indent="0" algn="ctr">
              <a:lnSpc>
                <a:spcPct val="90000"/>
              </a:lnSpc>
              <a:buNone/>
            </a:pPr>
            <a:endParaRPr lang="it-IT" sz="1350" b="1" dirty="0"/>
          </a:p>
          <a:p>
            <a:pPr algn="l"/>
            <a:r>
              <a:rPr lang="it-IT" sz="1800" dirty="0">
                <a:latin typeface="TimesNewRoman"/>
              </a:rPr>
              <a:t>Nel corso del monitoraggio le note di Posizione Postazione saranno visibili sia sull’elenco postazioni che nello Storico Postazione.</a:t>
            </a:r>
            <a:endParaRPr lang="it-IT" sz="1350" dirty="0"/>
          </a:p>
          <a:p>
            <a:pPr marL="0" indent="0">
              <a:lnSpc>
                <a:spcPct val="90000"/>
              </a:lnSpc>
              <a:buNone/>
            </a:pPr>
            <a:endParaRPr lang="it-IT" sz="1350" dirty="0"/>
          </a:p>
          <a:p>
            <a:pPr marL="0" indent="0">
              <a:lnSpc>
                <a:spcPct val="90000"/>
              </a:lnSpc>
              <a:buNone/>
            </a:pPr>
            <a:endParaRPr lang="it-IT" sz="1350" dirty="0"/>
          </a:p>
        </p:txBody>
      </p:sp>
      <p:pic>
        <p:nvPicPr>
          <p:cNvPr id="5" name="Immagine 4">
            <a:extLst>
              <a:ext uri="{FF2B5EF4-FFF2-40B4-BE49-F238E27FC236}">
                <a16:creationId xmlns:a16="http://schemas.microsoft.com/office/drawing/2014/main" id="{D93C9DBF-E50F-4DE0-B5FC-CD3435E403AF}"/>
              </a:ext>
            </a:extLst>
          </p:cNvPr>
          <p:cNvPicPr>
            <a:picLocks noChangeAspect="1"/>
          </p:cNvPicPr>
          <p:nvPr/>
        </p:nvPicPr>
        <p:blipFill>
          <a:blip r:embed="rId3"/>
          <a:stretch>
            <a:fillRect/>
          </a:stretch>
        </p:blipFill>
        <p:spPr>
          <a:xfrm>
            <a:off x="402947" y="1377451"/>
            <a:ext cx="1983036" cy="2445745"/>
          </a:xfrm>
          <a:prstGeom prst="rect">
            <a:avLst/>
          </a:prstGeom>
        </p:spPr>
      </p:pic>
      <p:pic>
        <p:nvPicPr>
          <p:cNvPr id="8" name="Immagine 7">
            <a:extLst>
              <a:ext uri="{FF2B5EF4-FFF2-40B4-BE49-F238E27FC236}">
                <a16:creationId xmlns:a16="http://schemas.microsoft.com/office/drawing/2014/main" id="{D75F6FE4-3AE7-4B1B-8AD7-9CDD6FB61BF9}"/>
              </a:ext>
            </a:extLst>
          </p:cNvPr>
          <p:cNvPicPr>
            <a:picLocks noChangeAspect="1"/>
          </p:cNvPicPr>
          <p:nvPr/>
        </p:nvPicPr>
        <p:blipFill>
          <a:blip r:embed="rId4"/>
          <a:stretch>
            <a:fillRect/>
          </a:stretch>
        </p:blipFill>
        <p:spPr>
          <a:xfrm>
            <a:off x="2385983" y="1377452"/>
            <a:ext cx="1983036" cy="2445745"/>
          </a:xfrm>
          <a:prstGeom prst="rect">
            <a:avLst/>
          </a:prstGeom>
        </p:spPr>
      </p:pic>
      <p:sp>
        <p:nvSpPr>
          <p:cNvPr id="7" name="Rettangolo 6">
            <a:extLst>
              <a:ext uri="{FF2B5EF4-FFF2-40B4-BE49-F238E27FC236}">
                <a16:creationId xmlns:a16="http://schemas.microsoft.com/office/drawing/2014/main" id="{9A545B6E-3FFB-4CBF-9BD8-456D18AEEB54}"/>
              </a:ext>
            </a:extLst>
          </p:cNvPr>
          <p:cNvSpPr/>
          <p:nvPr/>
        </p:nvSpPr>
        <p:spPr>
          <a:xfrm>
            <a:off x="415801" y="2318555"/>
            <a:ext cx="1734438" cy="942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7CB43BC2-0192-436F-A467-452142804635}"/>
              </a:ext>
            </a:extLst>
          </p:cNvPr>
          <p:cNvSpPr/>
          <p:nvPr/>
        </p:nvSpPr>
        <p:spPr>
          <a:xfrm>
            <a:off x="2424053" y="1964531"/>
            <a:ext cx="1944966" cy="250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72618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CBA4C4-495A-48A6-B453-406F863EA90C}"/>
              </a:ext>
            </a:extLst>
          </p:cNvPr>
          <p:cNvSpPr>
            <a:spLocks noGrp="1"/>
          </p:cNvSpPr>
          <p:nvPr>
            <p:ph sz="half" idx="2"/>
          </p:nvPr>
        </p:nvSpPr>
        <p:spPr>
          <a:xfrm>
            <a:off x="3829051" y="1284582"/>
            <a:ext cx="4933578" cy="2445745"/>
          </a:xfrm>
        </p:spPr>
        <p:txBody>
          <a:bodyPr wrap="square" anchor="t">
            <a:normAutofit fontScale="85000" lnSpcReduction="10000"/>
          </a:bodyPr>
          <a:lstStyle/>
          <a:p>
            <a:pPr marL="0" indent="0" algn="ctr">
              <a:lnSpc>
                <a:spcPct val="90000"/>
              </a:lnSpc>
              <a:buNone/>
            </a:pPr>
            <a:r>
              <a:rPr lang="it-IT" sz="1650" b="1" dirty="0"/>
              <a:t>MONITORAGGIO TERMITI IN AWR</a:t>
            </a:r>
          </a:p>
          <a:p>
            <a:pPr marL="0" indent="0" algn="ctr">
              <a:lnSpc>
                <a:spcPct val="90000"/>
              </a:lnSpc>
              <a:buNone/>
            </a:pPr>
            <a:r>
              <a:rPr lang="it-IT" sz="1800" b="1" dirty="0">
                <a:latin typeface="Arial" panose="020B0604020202020204" pitchFamily="34" charset="0"/>
              </a:rPr>
              <a:t>2 </a:t>
            </a:r>
            <a:r>
              <a:rPr lang="it-IT" sz="1800" b="1" dirty="0">
                <a:latin typeface="Arial,Bold"/>
              </a:rPr>
              <a:t>Monitoraggio</a:t>
            </a:r>
            <a:endParaRPr lang="it-IT" sz="1650" b="1" dirty="0"/>
          </a:p>
          <a:p>
            <a:pPr marL="0" indent="0" algn="ctr">
              <a:lnSpc>
                <a:spcPct val="90000"/>
              </a:lnSpc>
              <a:buNone/>
            </a:pPr>
            <a:endParaRPr lang="it-IT" sz="1350" b="1" dirty="0"/>
          </a:p>
          <a:p>
            <a:pPr marL="0" indent="0">
              <a:lnSpc>
                <a:spcPct val="90000"/>
              </a:lnSpc>
              <a:buNone/>
            </a:pPr>
            <a:endParaRPr lang="it-IT" sz="1350" dirty="0"/>
          </a:p>
          <a:p>
            <a:pPr marL="0" indent="0">
              <a:buNone/>
            </a:pPr>
            <a:r>
              <a:rPr lang="it-IT" sz="1800" dirty="0">
                <a:latin typeface="TimesNewRoman"/>
              </a:rPr>
              <a:t>Di seguito come occorre comportarsi nelle diverse casistiche:</a:t>
            </a:r>
          </a:p>
          <a:p>
            <a:pPr algn="l"/>
            <a:r>
              <a:rPr lang="it-IT" sz="1800" dirty="0">
                <a:latin typeface="TimesNewRoman"/>
              </a:rPr>
              <a:t>Nessun consumo: </a:t>
            </a:r>
            <a:r>
              <a:rPr lang="it-IT" sz="1800" b="1" dirty="0">
                <a:latin typeface="TimesNewRoman,Bold"/>
              </a:rPr>
              <a:t>Nessuna infestazione</a:t>
            </a:r>
            <a:r>
              <a:rPr lang="it-IT" sz="1800" dirty="0">
                <a:latin typeface="TimesNewRoman"/>
              </a:rPr>
              <a:t>;</a:t>
            </a:r>
          </a:p>
          <a:p>
            <a:pPr algn="l"/>
            <a:r>
              <a:rPr lang="it-IT" sz="1800" dirty="0">
                <a:latin typeface="TimesNewRoman"/>
              </a:rPr>
              <a:t>Controllo senza consumo ma con intercettori o prodotto rovinato (ad esempio ammuffito): </a:t>
            </a:r>
            <a:r>
              <a:rPr lang="it-IT" sz="1800" b="1" dirty="0">
                <a:latin typeface="TimesNewRoman,Bold"/>
              </a:rPr>
              <a:t>Manutenzione effettuata</a:t>
            </a:r>
            <a:r>
              <a:rPr lang="it-IT" sz="1800" dirty="0">
                <a:latin typeface="TimesNewRoman"/>
              </a:rPr>
              <a:t>;</a:t>
            </a:r>
          </a:p>
          <a:p>
            <a:pPr algn="l"/>
            <a:r>
              <a:rPr lang="it-IT" sz="1800" dirty="0">
                <a:latin typeface="TimesNewRoman"/>
              </a:rPr>
              <a:t>Controllo con intercettazione e consumo dell’intercettore o dell’insetticida: </a:t>
            </a:r>
            <a:r>
              <a:rPr lang="it-IT" sz="1800" b="1" dirty="0">
                <a:latin typeface="TimesNewRoman,Bold"/>
              </a:rPr>
              <a:t>Catture/consumo</a:t>
            </a:r>
            <a:r>
              <a:rPr lang="it-IT" sz="1800" dirty="0">
                <a:latin typeface="TimesNewRoman"/>
              </a:rPr>
              <a:t>.</a:t>
            </a:r>
            <a:endParaRPr lang="it-IT" sz="1350" dirty="0"/>
          </a:p>
        </p:txBody>
      </p:sp>
      <p:pic>
        <p:nvPicPr>
          <p:cNvPr id="4" name="Immagine 3">
            <a:extLst>
              <a:ext uri="{FF2B5EF4-FFF2-40B4-BE49-F238E27FC236}">
                <a16:creationId xmlns:a16="http://schemas.microsoft.com/office/drawing/2014/main" id="{30E07EAB-A1D8-474B-B67E-693E10894F69}"/>
              </a:ext>
            </a:extLst>
          </p:cNvPr>
          <p:cNvPicPr>
            <a:picLocks noChangeAspect="1"/>
          </p:cNvPicPr>
          <p:nvPr/>
        </p:nvPicPr>
        <p:blipFill>
          <a:blip r:embed="rId3"/>
          <a:stretch>
            <a:fillRect/>
          </a:stretch>
        </p:blipFill>
        <p:spPr>
          <a:xfrm>
            <a:off x="694407" y="1451729"/>
            <a:ext cx="2720306" cy="2622074"/>
          </a:xfrm>
          <a:prstGeom prst="rect">
            <a:avLst/>
          </a:prstGeom>
        </p:spPr>
      </p:pic>
      <p:sp>
        <p:nvSpPr>
          <p:cNvPr id="7" name="Rettangolo 6">
            <a:extLst>
              <a:ext uri="{FF2B5EF4-FFF2-40B4-BE49-F238E27FC236}">
                <a16:creationId xmlns:a16="http://schemas.microsoft.com/office/drawing/2014/main" id="{9A545B6E-3FFB-4CBF-9BD8-456D18AEEB54}"/>
              </a:ext>
            </a:extLst>
          </p:cNvPr>
          <p:cNvSpPr/>
          <p:nvPr/>
        </p:nvSpPr>
        <p:spPr>
          <a:xfrm>
            <a:off x="1187341" y="1819790"/>
            <a:ext cx="1734438" cy="366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7CB43BC2-0192-436F-A467-452142804635}"/>
              </a:ext>
            </a:extLst>
          </p:cNvPr>
          <p:cNvSpPr/>
          <p:nvPr/>
        </p:nvSpPr>
        <p:spPr>
          <a:xfrm>
            <a:off x="1187341" y="2350289"/>
            <a:ext cx="1734438" cy="314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5E7A6A46-4479-448A-A52D-5A932DC4AF41}"/>
              </a:ext>
            </a:extLst>
          </p:cNvPr>
          <p:cNvSpPr/>
          <p:nvPr/>
        </p:nvSpPr>
        <p:spPr>
          <a:xfrm>
            <a:off x="1187341" y="2806141"/>
            <a:ext cx="1734438" cy="366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88740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CBA4C4-495A-48A6-B453-406F863EA90C}"/>
              </a:ext>
            </a:extLst>
          </p:cNvPr>
          <p:cNvSpPr>
            <a:spLocks noGrp="1"/>
          </p:cNvSpPr>
          <p:nvPr>
            <p:ph sz="half" idx="2"/>
          </p:nvPr>
        </p:nvSpPr>
        <p:spPr>
          <a:xfrm>
            <a:off x="3829051" y="1284582"/>
            <a:ext cx="4933578" cy="2445745"/>
          </a:xfrm>
        </p:spPr>
        <p:txBody>
          <a:bodyPr wrap="square" anchor="t">
            <a:normAutofit fontScale="85000" lnSpcReduction="20000"/>
          </a:bodyPr>
          <a:lstStyle/>
          <a:p>
            <a:pPr marL="0" indent="0" algn="ctr">
              <a:lnSpc>
                <a:spcPct val="90000"/>
              </a:lnSpc>
              <a:buNone/>
            </a:pPr>
            <a:r>
              <a:rPr lang="it-IT" sz="1650" b="1" dirty="0"/>
              <a:t>MONITORAGGIO TERMITI IN AWR</a:t>
            </a:r>
          </a:p>
          <a:p>
            <a:pPr marL="0" indent="0" algn="ctr">
              <a:lnSpc>
                <a:spcPct val="90000"/>
              </a:lnSpc>
              <a:buNone/>
            </a:pPr>
            <a:r>
              <a:rPr lang="it-IT" sz="1800" b="1" dirty="0"/>
              <a:t>2 Monitoraggio</a:t>
            </a:r>
          </a:p>
          <a:p>
            <a:pPr marL="0" indent="0" algn="ctr">
              <a:lnSpc>
                <a:spcPct val="90000"/>
              </a:lnSpc>
              <a:buNone/>
            </a:pPr>
            <a:endParaRPr lang="it-IT" sz="1800" b="1" dirty="0"/>
          </a:p>
          <a:p>
            <a:pPr marL="0" indent="0">
              <a:buNone/>
            </a:pPr>
            <a:r>
              <a:rPr lang="it-IT" sz="1800" dirty="0"/>
              <a:t>Di seguito come occorre comportarsi in caso di consumo:</a:t>
            </a:r>
          </a:p>
          <a:p>
            <a:pPr algn="l"/>
            <a:r>
              <a:rPr lang="it-IT" sz="1800" dirty="0"/>
              <a:t>In caso di intercettazione (consumo dell’intercettore) occorre</a:t>
            </a:r>
          </a:p>
          <a:p>
            <a:pPr marL="0" indent="0">
              <a:buNone/>
            </a:pPr>
            <a:r>
              <a:rPr lang="it-IT" sz="1800" dirty="0"/>
              <a:t> inserire soltanto l’1 sulla riga </a:t>
            </a:r>
            <a:r>
              <a:rPr lang="it-IT" sz="1800" b="1" dirty="0"/>
              <a:t>Consumo intercettori (SI=1) </a:t>
            </a:r>
            <a:r>
              <a:rPr lang="it-IT" sz="1800" dirty="0"/>
              <a:t>e si dovrà inserire il </a:t>
            </a:r>
            <a:r>
              <a:rPr lang="it-IT" sz="1800" dirty="0" err="1"/>
              <a:t>Labyrinth</a:t>
            </a:r>
            <a:r>
              <a:rPr lang="it-IT" sz="1800" dirty="0"/>
              <a:t> tra i materiali utilizzati;</a:t>
            </a:r>
          </a:p>
          <a:p>
            <a:pPr algn="l"/>
            <a:r>
              <a:rPr lang="it-IT" sz="1800" dirty="0"/>
              <a:t>In caso di consumo di insetticida (</a:t>
            </a:r>
            <a:r>
              <a:rPr lang="it-IT" sz="1800" dirty="0" err="1"/>
              <a:t>Labyrinth</a:t>
            </a:r>
            <a:r>
              <a:rPr lang="it-IT" sz="1800" dirty="0"/>
              <a:t>) occorre inserire</a:t>
            </a:r>
          </a:p>
          <a:p>
            <a:pPr marL="0" indent="0">
              <a:buNone/>
            </a:pPr>
            <a:r>
              <a:rPr lang="it-IT" sz="1800" dirty="0"/>
              <a:t>soltanto la percentuale di consumo (25%, 50%, 75% o 100%) nella riga </a:t>
            </a:r>
            <a:r>
              <a:rPr lang="it-IT" sz="1800" b="1" dirty="0"/>
              <a:t>Consumo insetticida</a:t>
            </a:r>
            <a:r>
              <a:rPr lang="it-IT" sz="1800" dirty="0"/>
              <a:t>.</a:t>
            </a:r>
            <a:endParaRPr lang="it-IT" sz="1650" b="1" dirty="0"/>
          </a:p>
        </p:txBody>
      </p:sp>
      <p:pic>
        <p:nvPicPr>
          <p:cNvPr id="5" name="Immagine 4">
            <a:extLst>
              <a:ext uri="{FF2B5EF4-FFF2-40B4-BE49-F238E27FC236}">
                <a16:creationId xmlns:a16="http://schemas.microsoft.com/office/drawing/2014/main" id="{7DBC75F2-782D-4AD5-BA5B-ACA843FD436B}"/>
              </a:ext>
            </a:extLst>
          </p:cNvPr>
          <p:cNvPicPr>
            <a:picLocks noChangeAspect="1"/>
          </p:cNvPicPr>
          <p:nvPr/>
        </p:nvPicPr>
        <p:blipFill>
          <a:blip r:embed="rId3"/>
          <a:stretch>
            <a:fillRect/>
          </a:stretch>
        </p:blipFill>
        <p:spPr>
          <a:xfrm>
            <a:off x="795879" y="1446231"/>
            <a:ext cx="2374644" cy="2354856"/>
          </a:xfrm>
          <a:prstGeom prst="rect">
            <a:avLst/>
          </a:prstGeom>
        </p:spPr>
      </p:pic>
      <p:pic>
        <p:nvPicPr>
          <p:cNvPr id="8" name="Immagine 7">
            <a:extLst>
              <a:ext uri="{FF2B5EF4-FFF2-40B4-BE49-F238E27FC236}">
                <a16:creationId xmlns:a16="http://schemas.microsoft.com/office/drawing/2014/main" id="{BE18D907-9E66-420E-9F7A-431746839C20}"/>
              </a:ext>
            </a:extLst>
          </p:cNvPr>
          <p:cNvPicPr>
            <a:picLocks noChangeAspect="1"/>
          </p:cNvPicPr>
          <p:nvPr/>
        </p:nvPicPr>
        <p:blipFill>
          <a:blip r:embed="rId4"/>
          <a:stretch>
            <a:fillRect/>
          </a:stretch>
        </p:blipFill>
        <p:spPr>
          <a:xfrm>
            <a:off x="1745997" y="3871352"/>
            <a:ext cx="2083054" cy="2077268"/>
          </a:xfrm>
          <a:prstGeom prst="rect">
            <a:avLst/>
          </a:prstGeom>
        </p:spPr>
      </p:pic>
      <p:pic>
        <p:nvPicPr>
          <p:cNvPr id="12" name="Immagine 11">
            <a:extLst>
              <a:ext uri="{FF2B5EF4-FFF2-40B4-BE49-F238E27FC236}">
                <a16:creationId xmlns:a16="http://schemas.microsoft.com/office/drawing/2014/main" id="{072D0544-C389-4944-8B30-36C65155C750}"/>
              </a:ext>
            </a:extLst>
          </p:cNvPr>
          <p:cNvPicPr>
            <a:picLocks noChangeAspect="1"/>
          </p:cNvPicPr>
          <p:nvPr/>
        </p:nvPicPr>
        <p:blipFill>
          <a:blip r:embed="rId5"/>
          <a:stretch>
            <a:fillRect/>
          </a:stretch>
        </p:blipFill>
        <p:spPr>
          <a:xfrm>
            <a:off x="3880520" y="3871848"/>
            <a:ext cx="2083054" cy="2083054"/>
          </a:xfrm>
          <a:prstGeom prst="rect">
            <a:avLst/>
          </a:prstGeom>
        </p:spPr>
      </p:pic>
      <p:sp>
        <p:nvSpPr>
          <p:cNvPr id="9" name="Rettangolo 8">
            <a:extLst>
              <a:ext uri="{FF2B5EF4-FFF2-40B4-BE49-F238E27FC236}">
                <a16:creationId xmlns:a16="http://schemas.microsoft.com/office/drawing/2014/main" id="{7CB43BC2-0192-436F-A467-452142804635}"/>
              </a:ext>
            </a:extLst>
          </p:cNvPr>
          <p:cNvSpPr/>
          <p:nvPr/>
        </p:nvSpPr>
        <p:spPr>
          <a:xfrm>
            <a:off x="795879" y="2122858"/>
            <a:ext cx="1734438" cy="314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5E7A6A46-4479-448A-A52D-5A932DC4AF41}"/>
              </a:ext>
            </a:extLst>
          </p:cNvPr>
          <p:cNvSpPr/>
          <p:nvPr/>
        </p:nvSpPr>
        <p:spPr>
          <a:xfrm>
            <a:off x="795879" y="2507453"/>
            <a:ext cx="1734438" cy="366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9A545B6E-3FFB-4CBF-9BD8-456D18AEEB54}"/>
              </a:ext>
            </a:extLst>
          </p:cNvPr>
          <p:cNvSpPr/>
          <p:nvPr/>
        </p:nvSpPr>
        <p:spPr>
          <a:xfrm>
            <a:off x="3880520" y="4433238"/>
            <a:ext cx="1734438" cy="366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032310EE-2617-48C3-B3FF-23D7826555A9}"/>
              </a:ext>
            </a:extLst>
          </p:cNvPr>
          <p:cNvSpPr/>
          <p:nvPr/>
        </p:nvSpPr>
        <p:spPr>
          <a:xfrm>
            <a:off x="1745997" y="4433238"/>
            <a:ext cx="1908746" cy="366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9613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3 CuadroTexto"/>
          <p:cNvSpPr txBox="1">
            <a:spLocks noChangeArrowheads="1"/>
          </p:cNvSpPr>
          <p:nvPr/>
        </p:nvSpPr>
        <p:spPr bwMode="auto">
          <a:xfrm>
            <a:off x="323528" y="260648"/>
            <a:ext cx="89281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ts val="600"/>
              </a:spcBef>
            </a:pPr>
            <a:r>
              <a:rPr lang="it-IT" sz="3600" i="1" dirty="0">
                <a:solidFill>
                  <a:srgbClr val="804000"/>
                </a:solidFill>
              </a:rPr>
              <a:t>			</a:t>
            </a:r>
            <a:r>
              <a:rPr lang="it-IT" sz="3600" i="1" dirty="0">
                <a:solidFill>
                  <a:schemeClr val="bg1"/>
                </a:solidFill>
              </a:rPr>
              <a:t>Sciamatura</a:t>
            </a:r>
            <a:endParaRPr lang="it-IT" sz="2800" i="1" dirty="0">
              <a:solidFill>
                <a:schemeClr val="bg1"/>
              </a:solidFill>
            </a:endParaRPr>
          </a:p>
        </p:txBody>
      </p:sp>
      <p:pic>
        <p:nvPicPr>
          <p:cNvPr id="3" name="Immagine 2"/>
          <p:cNvPicPr>
            <a:picLocks noChangeAspect="1"/>
          </p:cNvPicPr>
          <p:nvPr/>
        </p:nvPicPr>
        <p:blipFill rotWithShape="1">
          <a:blip r:embed="rId3"/>
          <a:srcRect l="2139"/>
          <a:stretch/>
        </p:blipFill>
        <p:spPr>
          <a:xfrm>
            <a:off x="179512" y="906979"/>
            <a:ext cx="6607052" cy="3436038"/>
          </a:xfrm>
          <a:prstGeom prst="rect">
            <a:avLst/>
          </a:prstGeom>
        </p:spPr>
      </p:pic>
      <p:pic>
        <p:nvPicPr>
          <p:cNvPr id="2" name="Immagine 1"/>
          <p:cNvPicPr>
            <a:picLocks noChangeAspect="1"/>
          </p:cNvPicPr>
          <p:nvPr/>
        </p:nvPicPr>
        <p:blipFill>
          <a:blip r:embed="rId4"/>
          <a:stretch>
            <a:fillRect/>
          </a:stretch>
        </p:blipFill>
        <p:spPr>
          <a:xfrm rot="5400000">
            <a:off x="5970828" y="1722715"/>
            <a:ext cx="3456078" cy="1824606"/>
          </a:xfrm>
          <a:prstGeom prst="rect">
            <a:avLst/>
          </a:prstGeom>
        </p:spPr>
      </p:pic>
      <p:sp>
        <p:nvSpPr>
          <p:cNvPr id="5" name="3 CuadroTexto">
            <a:extLst>
              <a:ext uri="{FF2B5EF4-FFF2-40B4-BE49-F238E27FC236}">
                <a16:creationId xmlns:a16="http://schemas.microsoft.com/office/drawing/2014/main" id="{E9B0941A-D861-4F8F-ABE0-C8D7AA525C7E}"/>
              </a:ext>
            </a:extLst>
          </p:cNvPr>
          <p:cNvSpPr txBox="1">
            <a:spLocks noChangeArrowheads="1"/>
          </p:cNvSpPr>
          <p:nvPr/>
        </p:nvSpPr>
        <p:spPr bwMode="auto">
          <a:xfrm>
            <a:off x="179512" y="4547723"/>
            <a:ext cx="89281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it-IT" sz="1800" dirty="0">
                <a:solidFill>
                  <a:schemeClr val="bg1">
                    <a:lumMod val="95000"/>
                  </a:schemeClr>
                </a:solidFill>
                <a:ea typeface="ＭＳ Ｐゴシック" pitchFamily="34" charset="-128"/>
              </a:rPr>
              <a:t>Da aprile ad ottobre, la casta dei riproduttori tenta l’espansione della colonia mediante SCIAMATURA, le termiti alate in sciami volano fuori dal nido e spesso il cliente ci contatta per avvistamento di ‘formiche con le </a:t>
            </a:r>
            <a:r>
              <a:rPr lang="it-IT" sz="1800" dirty="0" err="1">
                <a:solidFill>
                  <a:schemeClr val="bg1">
                    <a:lumMod val="95000"/>
                  </a:schemeClr>
                </a:solidFill>
                <a:ea typeface="ＭＳ Ｐゴシック" pitchFamily="34" charset="-128"/>
              </a:rPr>
              <a:t>ali’</a:t>
            </a:r>
            <a:r>
              <a:rPr lang="it-IT" sz="1800" dirty="0">
                <a:solidFill>
                  <a:schemeClr val="bg1">
                    <a:lumMod val="95000"/>
                  </a:schemeClr>
                </a:solidFill>
                <a:ea typeface="ＭＳ Ｐゴシック" pitchFamily="34" charset="-128"/>
              </a:rPr>
              <a:t>.</a:t>
            </a:r>
          </a:p>
          <a:p>
            <a:r>
              <a:rPr lang="it-IT" sz="1800" baseline="0" dirty="0">
                <a:solidFill>
                  <a:schemeClr val="bg1">
                    <a:lumMod val="95000"/>
                  </a:schemeClr>
                </a:solidFill>
                <a:ea typeface="ＭＳ Ｐゴシック" pitchFamily="34" charset="-128"/>
              </a:rPr>
              <a:t>Si espandono anche per PROPAGGINE e SOCIOTOMIA, sono modalità simili, cambia lo stadio vitale in cui avviene il distacco (una parte di colonia si stacca per fondarne un’altra)</a:t>
            </a:r>
            <a:endParaRPr lang="it-IT" sz="1800" dirty="0">
              <a:solidFill>
                <a:schemeClr val="bg1">
                  <a:lumMod val="95000"/>
                </a:schemeClr>
              </a:solidFill>
              <a:ea typeface="ＭＳ Ｐゴシック" pitchFamily="34" charset="-128"/>
            </a:endParaRPr>
          </a:p>
        </p:txBody>
      </p:sp>
    </p:spTree>
    <p:extLst>
      <p:ext uri="{BB962C8B-B14F-4D97-AF65-F5344CB8AC3E}">
        <p14:creationId xmlns:p14="http://schemas.microsoft.com/office/powerpoint/2010/main" val="1653757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p:cNvPicPr>
            <a:picLocks noGrp="1" noChangeAspect="1"/>
          </p:cNvPicPr>
          <p:nvPr>
            <p:ph idx="1"/>
          </p:nvPr>
        </p:nvPicPr>
        <p:blipFill>
          <a:blip r:embed="rId3"/>
          <a:stretch>
            <a:fillRect/>
          </a:stretch>
        </p:blipFill>
        <p:spPr>
          <a:xfrm>
            <a:off x="145571" y="108616"/>
            <a:ext cx="8928991" cy="6192688"/>
          </a:xfrm>
          <a:prstGeom prst="rect">
            <a:avLst/>
          </a:prstGeom>
        </p:spPr>
      </p:pic>
      <p:sp>
        <p:nvSpPr>
          <p:cNvPr id="2" name="Fumetto 3 1"/>
          <p:cNvSpPr/>
          <p:nvPr/>
        </p:nvSpPr>
        <p:spPr bwMode="auto">
          <a:xfrm>
            <a:off x="5582781" y="133991"/>
            <a:ext cx="3456384" cy="2268832"/>
          </a:xfrm>
          <a:prstGeom prst="wedgeEllipseCallout">
            <a:avLst>
              <a:gd name="adj1" fmla="val -10452"/>
              <a:gd name="adj2" fmla="val 110455"/>
            </a:avLst>
          </a:prstGeom>
          <a:no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chemeClr val="tx1"/>
              </a:solidFill>
              <a:effectLst/>
              <a:latin typeface="Arial" charset="0"/>
              <a:ea typeface="ＭＳ Ｐゴシック" pitchFamily="32" charset="-128"/>
            </a:endParaRPr>
          </a:p>
        </p:txBody>
      </p:sp>
      <p:sp>
        <p:nvSpPr>
          <p:cNvPr id="4" name="CasellaDiTesto 3"/>
          <p:cNvSpPr txBox="1"/>
          <p:nvPr/>
        </p:nvSpPr>
        <p:spPr>
          <a:xfrm>
            <a:off x="6156176" y="692696"/>
            <a:ext cx="2592288" cy="954107"/>
          </a:xfrm>
          <a:prstGeom prst="rect">
            <a:avLst/>
          </a:prstGeom>
          <a:noFill/>
        </p:spPr>
        <p:txBody>
          <a:bodyPr wrap="square" rtlCol="0">
            <a:spAutoFit/>
          </a:bodyPr>
          <a:lstStyle/>
          <a:p>
            <a:r>
              <a:rPr lang="it-IT" sz="2800" b="1" dirty="0">
                <a:solidFill>
                  <a:schemeClr val="accent2">
                    <a:lumMod val="40000"/>
                    <a:lumOff val="60000"/>
                  </a:schemeClr>
                </a:solidFill>
                <a:latin typeface="+mj-lt"/>
              </a:rPr>
              <a:t>GRAZIE PER L’ATTENZIONE!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iamatura da pavimento">
            <a:hlinkClick r:id="" action="ppaction://media"/>
            <a:extLst>
              <a:ext uri="{FF2B5EF4-FFF2-40B4-BE49-F238E27FC236}">
                <a16:creationId xmlns:a16="http://schemas.microsoft.com/office/drawing/2014/main" id="{C372A9A4-62FE-4049-9720-918383E57E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1680" y="260648"/>
            <a:ext cx="6264696" cy="5962177"/>
          </a:xfrm>
          <a:prstGeom prst="rect">
            <a:avLst/>
          </a:prstGeom>
        </p:spPr>
      </p:pic>
      <p:sp>
        <p:nvSpPr>
          <p:cNvPr id="5" name="CasellaDiTesto 4">
            <a:extLst>
              <a:ext uri="{FF2B5EF4-FFF2-40B4-BE49-F238E27FC236}">
                <a16:creationId xmlns:a16="http://schemas.microsoft.com/office/drawing/2014/main" id="{8E9EC357-AF4D-48C7-9B63-402604D30082}"/>
              </a:ext>
            </a:extLst>
          </p:cNvPr>
          <p:cNvSpPr txBox="1"/>
          <p:nvPr/>
        </p:nvSpPr>
        <p:spPr>
          <a:xfrm>
            <a:off x="94928" y="404342"/>
            <a:ext cx="2185392" cy="461665"/>
          </a:xfrm>
          <a:prstGeom prst="rect">
            <a:avLst/>
          </a:prstGeom>
          <a:noFill/>
        </p:spPr>
        <p:txBody>
          <a:bodyPr wrap="square" rtlCol="0">
            <a:spAutoFit/>
          </a:bodyPr>
          <a:lstStyle/>
          <a:p>
            <a:r>
              <a:rPr lang="it-IT" dirty="0">
                <a:solidFill>
                  <a:schemeClr val="bg1"/>
                </a:solidFill>
              </a:rPr>
              <a:t>sciamatura</a:t>
            </a:r>
          </a:p>
        </p:txBody>
      </p:sp>
    </p:spTree>
    <p:extLst>
      <p:ext uri="{BB962C8B-B14F-4D97-AF65-F5344CB8AC3E}">
        <p14:creationId xmlns:p14="http://schemas.microsoft.com/office/powerpoint/2010/main" val="301838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9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it-IT" dirty="0"/>
              <a:t>3 SPECIE IN ITALIA:</a:t>
            </a:r>
            <a:br>
              <a:rPr lang="it-IT" dirty="0"/>
            </a:br>
            <a:br>
              <a:rPr lang="it-IT" dirty="0"/>
            </a:br>
            <a:endParaRPr lang="it-IT" dirty="0"/>
          </a:p>
        </p:txBody>
      </p:sp>
      <p:sp>
        <p:nvSpPr>
          <p:cNvPr id="3" name="Rectangle 2">
            <a:extLst>
              <a:ext uri="{FF2B5EF4-FFF2-40B4-BE49-F238E27FC236}">
                <a16:creationId xmlns:a16="http://schemas.microsoft.com/office/drawing/2014/main" id="{582910A6-CCFB-43AE-AF66-91884E9252BE}"/>
              </a:ext>
            </a:extLst>
          </p:cNvPr>
          <p:cNvSpPr txBox="1">
            <a:spLocks noChangeArrowheads="1"/>
          </p:cNvSpPr>
          <p:nvPr/>
        </p:nvSpPr>
        <p:spPr bwMode="auto">
          <a:xfrm>
            <a:off x="556616" y="1844824"/>
            <a:ext cx="8263856" cy="28803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nSpc>
                <a:spcPct val="100000"/>
              </a:lnSpc>
            </a:pPr>
            <a:r>
              <a:rPr lang="it-IT" sz="2400" kern="0" dirty="0"/>
              <a:t>-</a:t>
            </a:r>
            <a:r>
              <a:rPr lang="it-IT" sz="2400" i="1" kern="0" dirty="0" err="1"/>
              <a:t>Reticulitermes</a:t>
            </a:r>
            <a:r>
              <a:rPr lang="it-IT" sz="2400" i="1" kern="0" dirty="0"/>
              <a:t> </a:t>
            </a:r>
            <a:r>
              <a:rPr lang="it-IT" sz="2400" i="1" kern="0" dirty="0" err="1"/>
              <a:t>lucifugus</a:t>
            </a:r>
            <a:r>
              <a:rPr lang="it-IT" sz="2400" i="1" kern="0" dirty="0"/>
              <a:t>: </a:t>
            </a:r>
            <a:r>
              <a:rPr lang="it-IT" sz="2400" kern="0" dirty="0"/>
              <a:t>attaccano legni molto umidi, la distanza dal nido non è un limite! </a:t>
            </a:r>
            <a:r>
              <a:rPr lang="it-IT" sz="2400" b="1" u="sng" kern="0" dirty="0"/>
              <a:t>Nidificano nel terreno</a:t>
            </a:r>
          </a:p>
          <a:p>
            <a:pPr>
              <a:lnSpc>
                <a:spcPct val="100000"/>
              </a:lnSpc>
            </a:pPr>
            <a:endParaRPr lang="it-IT" sz="2400" kern="0" dirty="0"/>
          </a:p>
          <a:p>
            <a:pPr>
              <a:lnSpc>
                <a:spcPct val="100000"/>
              </a:lnSpc>
            </a:pPr>
            <a:r>
              <a:rPr lang="it-IT" sz="2400" i="1" kern="0" dirty="0"/>
              <a:t>- </a:t>
            </a:r>
            <a:r>
              <a:rPr lang="it-IT" sz="2400" i="1" kern="0" dirty="0" err="1"/>
              <a:t>Kalotermes</a:t>
            </a:r>
            <a:r>
              <a:rPr lang="it-IT" sz="2400" i="1" kern="0" dirty="0"/>
              <a:t> </a:t>
            </a:r>
            <a:r>
              <a:rPr lang="it-IT" sz="2400" i="1" kern="0" dirty="0" err="1"/>
              <a:t>flavicollis</a:t>
            </a:r>
            <a:r>
              <a:rPr lang="it-IT" sz="2400" kern="0" dirty="0"/>
              <a:t>: nidificano in prossimità del legno che attaccano, in genere deperito e secco, i manufatti attaccati devono avere un contatto con muri o pavimentazioni;</a:t>
            </a:r>
          </a:p>
          <a:p>
            <a:pPr marL="342900" indent="-342900">
              <a:lnSpc>
                <a:spcPct val="100000"/>
              </a:lnSpc>
              <a:buFontTx/>
              <a:buChar char="-"/>
            </a:pPr>
            <a:endParaRPr lang="it-IT" sz="2400" kern="0" dirty="0"/>
          </a:p>
          <a:p>
            <a:pPr>
              <a:lnSpc>
                <a:spcPct val="100000"/>
              </a:lnSpc>
            </a:pPr>
            <a:r>
              <a:rPr lang="it-IT" sz="2400" kern="0" dirty="0"/>
              <a:t>- </a:t>
            </a:r>
            <a:r>
              <a:rPr lang="it-IT" sz="2400" i="1" kern="0" dirty="0" err="1"/>
              <a:t>Cryptotermes</a:t>
            </a:r>
            <a:r>
              <a:rPr lang="it-IT" sz="2400" i="1" kern="0" dirty="0"/>
              <a:t> </a:t>
            </a:r>
            <a:r>
              <a:rPr lang="it-IT" sz="2400" i="1" kern="0" dirty="0" err="1"/>
              <a:t>brevis</a:t>
            </a:r>
            <a:r>
              <a:rPr lang="it-IT" sz="2400" kern="0" dirty="0"/>
              <a:t>: nidificano all’interno della struttura attaccata, prediligono legno tenero e secco, anche isolato da muri;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algn="ctr"/>
            <a:r>
              <a:rPr lang="it-IT" dirty="0" err="1"/>
              <a:t>Reticulitermes</a:t>
            </a:r>
            <a:r>
              <a:rPr lang="it-IT" dirty="0"/>
              <a:t> spp.</a:t>
            </a:r>
          </a:p>
        </p:txBody>
      </p:sp>
      <p:pic>
        <p:nvPicPr>
          <p:cNvPr id="26627" name="Picture 4" descr="ANd9GcQuhix11pvqM-x7BYBIETULAAiGaHaStnJdUpRTTEGeBikaTZPUMw">
            <a:hlinkClick r:id="rId3"/>
          </p:cNvPr>
          <p:cNvPicPr>
            <a:picLocks noChangeAspect="1" noChangeArrowheads="1"/>
          </p:cNvPicPr>
          <p:nvPr/>
        </p:nvPicPr>
        <p:blipFill>
          <a:blip r:embed="rId4"/>
          <a:srcRect/>
          <a:stretch>
            <a:fillRect/>
          </a:stretch>
        </p:blipFill>
        <p:spPr bwMode="auto">
          <a:xfrm>
            <a:off x="1092755" y="1060086"/>
            <a:ext cx="2998111" cy="2773462"/>
          </a:xfrm>
          <a:prstGeom prst="rect">
            <a:avLst/>
          </a:prstGeom>
          <a:noFill/>
        </p:spPr>
      </p:pic>
      <p:pic>
        <p:nvPicPr>
          <p:cNvPr id="2" name="Immagine 1">
            <a:extLst>
              <a:ext uri="{FF2B5EF4-FFF2-40B4-BE49-F238E27FC236}">
                <a16:creationId xmlns:a16="http://schemas.microsoft.com/office/drawing/2014/main" id="{570CCFB7-5719-48E0-A8B8-A346097B50A4}"/>
              </a:ext>
            </a:extLst>
          </p:cNvPr>
          <p:cNvPicPr>
            <a:picLocks noChangeAspect="1"/>
          </p:cNvPicPr>
          <p:nvPr/>
        </p:nvPicPr>
        <p:blipFill>
          <a:blip r:embed="rId5"/>
          <a:stretch>
            <a:fillRect/>
          </a:stretch>
        </p:blipFill>
        <p:spPr>
          <a:xfrm>
            <a:off x="5053136" y="1083614"/>
            <a:ext cx="2639783" cy="2773463"/>
          </a:xfrm>
          <a:prstGeom prst="rect">
            <a:avLst/>
          </a:prstGeom>
        </p:spPr>
      </p:pic>
      <p:sp>
        <p:nvSpPr>
          <p:cNvPr id="6" name="Rectangle 2">
            <a:extLst>
              <a:ext uri="{FF2B5EF4-FFF2-40B4-BE49-F238E27FC236}">
                <a16:creationId xmlns:a16="http://schemas.microsoft.com/office/drawing/2014/main" id="{C549BFD4-3BFA-41F2-9CAD-C250A0CB7AF4}"/>
              </a:ext>
            </a:extLst>
          </p:cNvPr>
          <p:cNvSpPr txBox="1">
            <a:spLocks noChangeArrowheads="1"/>
          </p:cNvSpPr>
          <p:nvPr/>
        </p:nvSpPr>
        <p:spPr bwMode="auto">
          <a:xfrm>
            <a:off x="287524" y="4077072"/>
            <a:ext cx="8568952" cy="19574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r>
              <a:rPr lang="it-IT" sz="2000" dirty="0"/>
              <a:t>Si proteggono dall’ambiente esterno costruendo gallerie-tunnel per spostarsi. Situate generalmente sul suolo, utilizzano le gallerie per raggiungere e trasportare il cibo sottoterra. Le gallerie sono composte da un impasto di saliva, terriccio ed escrementi</a:t>
            </a:r>
            <a:endParaRPr lang="it-IT" sz="2000" kern="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533400" y="82531"/>
            <a:ext cx="8077200" cy="914400"/>
          </a:xfrm>
        </p:spPr>
        <p:txBody>
          <a:bodyPr/>
          <a:lstStyle/>
          <a:p>
            <a:pPr algn="ctr"/>
            <a:r>
              <a:rPr lang="it-IT" dirty="0"/>
              <a:t>Caratteristiche etologiche delle termiti sotterranee</a:t>
            </a:r>
          </a:p>
        </p:txBody>
      </p:sp>
      <p:pic>
        <p:nvPicPr>
          <p:cNvPr id="48130" name="Picture 3"/>
          <p:cNvPicPr>
            <a:picLocks noGrp="1" noChangeAspect="1" noChangeArrowheads="1"/>
          </p:cNvPicPr>
          <p:nvPr>
            <p:ph type="body" idx="1"/>
          </p:nvPr>
        </p:nvPicPr>
        <p:blipFill>
          <a:blip r:embed="rId3"/>
          <a:srcRect/>
          <a:stretch>
            <a:fillRect/>
          </a:stretch>
        </p:blipFill>
        <p:spPr>
          <a:xfrm>
            <a:off x="533400" y="1124744"/>
            <a:ext cx="8077200" cy="2728913"/>
          </a:xfrm>
        </p:spPr>
      </p:pic>
      <p:sp>
        <p:nvSpPr>
          <p:cNvPr id="4" name="Rectangle 2">
            <a:extLst>
              <a:ext uri="{FF2B5EF4-FFF2-40B4-BE49-F238E27FC236}">
                <a16:creationId xmlns:a16="http://schemas.microsoft.com/office/drawing/2014/main" id="{16B3D709-F8D2-4DB1-8829-F869862219CC}"/>
              </a:ext>
            </a:extLst>
          </p:cNvPr>
          <p:cNvSpPr txBox="1">
            <a:spLocks noChangeArrowheads="1"/>
          </p:cNvSpPr>
          <p:nvPr/>
        </p:nvSpPr>
        <p:spPr bwMode="auto">
          <a:xfrm>
            <a:off x="395536" y="3950841"/>
            <a:ext cx="8568952" cy="19574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ts val="4225"/>
              </a:lnSpc>
              <a:spcBef>
                <a:spcPct val="0"/>
              </a:spcBef>
              <a:spcAft>
                <a:spcPct val="0"/>
              </a:spcAft>
              <a:defRPr sz="3900">
                <a:solidFill>
                  <a:srgbClr val="0D2B88"/>
                </a:solidFill>
                <a:latin typeface="+mj-lt"/>
                <a:ea typeface="+mj-ea"/>
                <a:cs typeface="+mj-cs"/>
              </a:defRPr>
            </a:lvl1pPr>
            <a:lvl2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2pPr>
            <a:lvl3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3pPr>
            <a:lvl4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4pPr>
            <a:lvl5pPr algn="l" rtl="0" eaLnBrk="0" fontAlgn="base" hangingPunct="0">
              <a:lnSpc>
                <a:spcPts val="4225"/>
              </a:lnSpc>
              <a:spcBef>
                <a:spcPct val="0"/>
              </a:spcBef>
              <a:spcAft>
                <a:spcPct val="0"/>
              </a:spcAft>
              <a:defRPr sz="3900">
                <a:solidFill>
                  <a:srgbClr val="0D2B88"/>
                </a:solidFill>
                <a:latin typeface="Calibri" pitchFamily="32" charset="0"/>
                <a:ea typeface="ＭＳ Ｐゴシック" pitchFamily="32" charset="-128"/>
              </a:defRPr>
            </a:lvl5pPr>
            <a:lvl6pPr marL="4572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6pPr>
            <a:lvl7pPr marL="9144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7pPr>
            <a:lvl8pPr marL="13716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8pPr>
            <a:lvl9pPr marL="1828800" algn="l" rtl="0" fontAlgn="base">
              <a:lnSpc>
                <a:spcPts val="4225"/>
              </a:lnSpc>
              <a:spcBef>
                <a:spcPct val="0"/>
              </a:spcBef>
              <a:spcAft>
                <a:spcPct val="0"/>
              </a:spcAft>
              <a:defRPr sz="3900">
                <a:solidFill>
                  <a:srgbClr val="0D2B88"/>
                </a:solidFill>
                <a:latin typeface="Calibri" pitchFamily="32" charset="0"/>
                <a:ea typeface="ＭＳ Ｐゴシック" pitchFamily="32" charset="-128"/>
              </a:defRPr>
            </a:lvl9pPr>
          </a:lstStyle>
          <a:p>
            <a:pPr>
              <a:lnSpc>
                <a:spcPct val="100000"/>
              </a:lnSpc>
            </a:pPr>
            <a:r>
              <a:rPr lang="it-IT" sz="1400" i="1" dirty="0" err="1">
                <a:ea typeface="ＭＳ Ｐゴシック" pitchFamily="34" charset="-128"/>
              </a:rPr>
              <a:t>Reticulitermes</a:t>
            </a:r>
            <a:r>
              <a:rPr lang="it-IT" sz="1400" i="1" dirty="0">
                <a:ea typeface="ＭＳ Ｐゴシック" pitchFamily="34" charset="-128"/>
              </a:rPr>
              <a:t> </a:t>
            </a:r>
            <a:r>
              <a:rPr lang="it-IT" sz="1400" i="1" dirty="0" err="1">
                <a:ea typeface="ＭＳ Ｐゴシック" pitchFamily="34" charset="-128"/>
              </a:rPr>
              <a:t>lucifugus</a:t>
            </a:r>
            <a:r>
              <a:rPr lang="it-IT" sz="1400" i="1" dirty="0">
                <a:ea typeface="ＭＳ Ｐゴシック" pitchFamily="34" charset="-128"/>
              </a:rPr>
              <a:t> </a:t>
            </a:r>
            <a:r>
              <a:rPr lang="it-IT" sz="1400" dirty="0">
                <a:ea typeface="ＭＳ Ｐゴシック" pitchFamily="34" charset="-128"/>
              </a:rPr>
              <a:t>attacca principalmente le piante agrarie e forestali vecchie o deperite. In ambiente urbano attacca le piante dei viali o dei giardini e da qui può passare ad infestare le strutture lignee delle abitazioni, delle chiese, dei monumenti e anche i materiali cartacei degli archivi e delle biblioteche. Condizione essenziale per questo passaggio è l'alto tasso di umidità che devono avere le strutture lignee e gli ambienti in cui le strutture, i libri e i documenti d'archivio sono contenuti. Una volta avvenuto il passaggio, l'infestazione </a:t>
            </a:r>
            <a:r>
              <a:rPr lang="it-IT" sz="1400" dirty="0" err="1">
                <a:ea typeface="ＭＳ Ｐゴシック" pitchFamily="34" charset="-128"/>
              </a:rPr>
              <a:t>termitica</a:t>
            </a:r>
            <a:r>
              <a:rPr lang="it-IT" sz="1400" dirty="0">
                <a:ea typeface="ＭＳ Ｐゴシック" pitchFamily="34" charset="-128"/>
              </a:rPr>
              <a:t> si stabilizza e può propagarsi anche se le condizioni di umidità non </a:t>
            </a:r>
            <a:r>
              <a:rPr lang="it-IT" sz="1400">
                <a:ea typeface="ＭＳ Ｐゴシック" pitchFamily="34" charset="-128"/>
              </a:rPr>
              <a:t>sono più </a:t>
            </a:r>
            <a:r>
              <a:rPr lang="it-IT" sz="1400" dirty="0">
                <a:ea typeface="ＭＳ Ｐゴシック" pitchFamily="34" charset="-128"/>
              </a:rPr>
              <a:t>idonee. Ciò è reso possibile in quanto le termiti riescono a creare all'interno delle gallerie e delle celle le condizioni ottimali per la loro sopravvivenza e per le loro attività. Un'infiltrazione di acqua piovana, l'accumulo di umidità in una testata annegata nel muro o l'acqua di condensa nei punti di contatto tra legno o carta e materiale metallico possono essere fattori irresistibili di richiamo per </a:t>
            </a:r>
            <a:r>
              <a:rPr lang="it-IT" sz="1400" i="1" dirty="0" err="1">
                <a:ea typeface="ＭＳ Ｐゴシック" pitchFamily="34" charset="-128"/>
              </a:rPr>
              <a:t>Reticulitermes</a:t>
            </a:r>
            <a:r>
              <a:rPr lang="it-IT" sz="1400" i="1" dirty="0">
                <a:ea typeface="ＭＳ Ｐゴシック" pitchFamily="34" charset="-128"/>
              </a:rPr>
              <a:t> </a:t>
            </a:r>
            <a:r>
              <a:rPr lang="it-IT" sz="1400" i="1" dirty="0" err="1">
                <a:ea typeface="ＭＳ Ｐゴシック" pitchFamily="34" charset="-128"/>
              </a:rPr>
              <a:t>lucifugus</a:t>
            </a:r>
            <a:r>
              <a:rPr lang="it-IT" sz="1400" dirty="0">
                <a:ea typeface="ＭＳ Ｐゴシック" pitchFamily="34" charset="-128"/>
              </a:rPr>
              <a:t>.</a:t>
            </a:r>
          </a:p>
        </p:txBody>
      </p:sp>
    </p:spTree>
  </p:cSld>
  <p:clrMapOvr>
    <a:masterClrMapping/>
  </p:clrMapOvr>
</p:sld>
</file>

<file path=ppt/theme/theme1.xml><?xml version="1.0" encoding="utf-8"?>
<a:theme xmlns:a="http://schemas.openxmlformats.org/drawingml/2006/main" name="Tom presentation">
  <a:themeElements>
    <a:clrScheme name="">
      <a:dk1>
        <a:srgbClr val="000000"/>
      </a:dk1>
      <a:lt1>
        <a:srgbClr val="FFFFFF"/>
      </a:lt1>
      <a:dk2>
        <a:srgbClr val="000000"/>
      </a:dk2>
      <a:lt2>
        <a:srgbClr val="808080"/>
      </a:lt2>
      <a:accent1>
        <a:srgbClr val="BBE0E3"/>
      </a:accent1>
      <a:accent2>
        <a:srgbClr val="003777"/>
      </a:accent2>
      <a:accent3>
        <a:srgbClr val="FFFFFF"/>
      </a:accent3>
      <a:accent4>
        <a:srgbClr val="000000"/>
      </a:accent4>
      <a:accent5>
        <a:srgbClr val="DAEDEF"/>
      </a:accent5>
      <a:accent6>
        <a:srgbClr val="00316B"/>
      </a:accent6>
      <a:hlink>
        <a:srgbClr val="003777"/>
      </a:hlink>
      <a:folHlink>
        <a:srgbClr val="003777"/>
      </a:folHlink>
    </a:clrScheme>
    <a:fontScheme name="Tom presentation">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2254</TotalTime>
  <Words>7027</Words>
  <Application>Microsoft Office PowerPoint</Application>
  <PresentationFormat>Presentazione su schermo (4:3)</PresentationFormat>
  <Paragraphs>478</Paragraphs>
  <Slides>50</Slides>
  <Notes>46</Notes>
  <HiddenSlides>0</HiddenSlides>
  <MMClips>4</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50</vt:i4>
      </vt:variant>
    </vt:vector>
  </HeadingPairs>
  <TitlesOfParts>
    <vt:vector size="58" baseType="lpstr">
      <vt:lpstr>Arial</vt:lpstr>
      <vt:lpstr>Arial,Bold</vt:lpstr>
      <vt:lpstr>Book Antiqua</vt:lpstr>
      <vt:lpstr>Calibri</vt:lpstr>
      <vt:lpstr>TimesNewRoman</vt:lpstr>
      <vt:lpstr>TimesNewRoman,Bold</vt:lpstr>
      <vt:lpstr>Wingdings</vt:lpstr>
      <vt:lpstr>Tom presentation</vt:lpstr>
      <vt:lpstr>Monitoraggio termiti</vt:lpstr>
      <vt:lpstr>INSETTI SOCIALI</vt:lpstr>
      <vt:lpstr>INSETTI SOCIALI</vt:lpstr>
      <vt:lpstr>DIFFERENZE</vt:lpstr>
      <vt:lpstr>Presentazione standard di PowerPoint</vt:lpstr>
      <vt:lpstr>Presentazione standard di PowerPoint</vt:lpstr>
      <vt:lpstr>3 SPECIE IN ITALIA:  </vt:lpstr>
      <vt:lpstr>Reticulitermes spp.</vt:lpstr>
      <vt:lpstr>Caratteristiche etologiche delle termiti sotterranee</vt:lpstr>
      <vt:lpstr>Spostamento delle termiti</vt:lpstr>
      <vt:lpstr>Spostamento delle termiti</vt:lpstr>
      <vt:lpstr>Spostamento delle termiti</vt:lpstr>
      <vt:lpstr>Presentazione standard di PowerPoint</vt:lpstr>
      <vt:lpstr>Fino a provocare questi danni….</vt:lpstr>
      <vt:lpstr>Fino a provocare questi danni….</vt:lpstr>
      <vt:lpstr>Fino a provocare questi danni….</vt:lpstr>
      <vt:lpstr>Alcuni danni…</vt:lpstr>
      <vt:lpstr>Kalotermes flavicollis</vt:lpstr>
      <vt:lpstr>Cryptotermes brevis</vt:lpstr>
      <vt:lpstr>Trattamento con esche alimentari per Reticulitermes lucifugus</vt:lpstr>
      <vt:lpstr>Trattamento con esche alimentari</vt:lpstr>
      <vt:lpstr>Labyrinth</vt:lpstr>
      <vt:lpstr>Lotta alle termiti sotterranee</vt:lpstr>
      <vt:lpstr>Trattamento con esche alimentari per Reticulitermes lucifugus</vt:lpstr>
      <vt:lpstr>Preparazione del formulato Labyrinth</vt:lpstr>
      <vt:lpstr>Preparazione del formulato Labyrinth</vt:lpstr>
      <vt:lpstr>Installazione postazioni per l’interno SLIM</vt:lpstr>
      <vt:lpstr>Installazione postazioni per l’interno SLIM</vt:lpstr>
      <vt:lpstr>Installazione postazioni per l’interno SLIM</vt:lpstr>
      <vt:lpstr>Installazione postazioni per suolo naturale</vt:lpstr>
      <vt:lpstr>Presentazione standard di PowerPoint</vt:lpstr>
      <vt:lpstr>Presentazione standard di PowerPoint</vt:lpstr>
      <vt:lpstr>PREDISPOSIZIONE IMPIANTO Area esterna</vt:lpstr>
      <vt:lpstr>Frequenza controlli</vt:lpstr>
      <vt:lpstr>Trattamento con esche alimentari per Reticulitermes lucifugus</vt:lpstr>
      <vt:lpstr>Trattamento con esche alimentari per Reticulitermes lucifugus</vt:lpstr>
      <vt:lpstr>Intercettazione</vt:lpstr>
      <vt:lpstr>Intercettazione</vt:lpstr>
      <vt:lpstr>Intercettazione</vt:lpstr>
      <vt:lpstr>Trattamento con esche alimentari per Reticulitermes lucifugus</vt:lpstr>
      <vt:lpstr>Presentazione standard di PowerPoint</vt:lpstr>
      <vt:lpstr>I trattamenti di disinfestazione da termiti del legno secco (Kalotermes flavicollis, Cryptotermes brevis)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Anticimex</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subject/>
  <dc:creator>Mento Veronica</dc:creator>
  <cp:keywords/>
  <dc:description/>
  <cp:lastModifiedBy>Mento Veronica</cp:lastModifiedBy>
  <cp:revision>243</cp:revision>
  <dcterms:created xsi:type="dcterms:W3CDTF">2011-04-11T09:29:58Z</dcterms:created>
  <dcterms:modified xsi:type="dcterms:W3CDTF">2021-10-25T11:23:00Z</dcterms:modified>
  <cp:category/>
</cp:coreProperties>
</file>